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10287000" cx="18288000"/>
  <p:notesSz cx="6858000" cy="9144000"/>
  <p:embeddedFontLst>
    <p:embeddedFont>
      <p:font typeface="League Spartan"/>
      <p:bold r:id="rId19"/>
    </p:embeddedFont>
    <p:embeddedFont>
      <p:font typeface="Arimo"/>
      <p:regular r:id="rId20"/>
      <p:bold r:id="rId21"/>
      <p:italic r:id="rId22"/>
      <p:boldItalic r:id="rId23"/>
    </p:embeddedFont>
    <p:embeddedFont>
      <p:font typeface="Montserrat Black"/>
      <p:bold r:id="rId24"/>
      <p:boldItalic r:id="rId25"/>
    </p:embeddedFont>
    <p:embeddedFont>
      <p:font typeface="Montserrat"/>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30" roundtripDataSignature="AMtx7miavp0zclRCvhoXphHBJvRxYnA4r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Arimo-regular.fntdata"/><Relationship Id="rId22" Type="http://schemas.openxmlformats.org/officeDocument/2006/relationships/font" Target="fonts/Arimo-italic.fntdata"/><Relationship Id="rId21" Type="http://schemas.openxmlformats.org/officeDocument/2006/relationships/font" Target="fonts/Arimo-bold.fntdata"/><Relationship Id="rId24" Type="http://schemas.openxmlformats.org/officeDocument/2006/relationships/font" Target="fonts/MontserratBlack-bold.fntdata"/><Relationship Id="rId23" Type="http://schemas.openxmlformats.org/officeDocument/2006/relationships/font" Target="fonts/Arim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regular.fntdata"/><Relationship Id="rId25" Type="http://schemas.openxmlformats.org/officeDocument/2006/relationships/font" Target="fonts/MontserratBlack-boldItalic.fntdata"/><Relationship Id="rId28" Type="http://schemas.openxmlformats.org/officeDocument/2006/relationships/font" Target="fonts/Montserrat-italic.fntdata"/><Relationship Id="rId27" Type="http://schemas.openxmlformats.org/officeDocument/2006/relationships/font" Target="fonts/Montserra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Italic.fntdata"/><Relationship Id="rId7" Type="http://schemas.openxmlformats.org/officeDocument/2006/relationships/slide" Target="slides/slide2.xml"/><Relationship Id="rId8" Type="http://schemas.openxmlformats.org/officeDocument/2006/relationships/slide" Target="slides/slide3.xml"/><Relationship Id="rId3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LeagueSpartan-bold.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9"/>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9"/>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2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1"/>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1"/>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1"/>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1"/>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3"/>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3"/>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3"/>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4"/>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4"/>
          <p:cNvSpPr/>
          <p:nvPr>
            <p:ph idx="2" type="pic"/>
          </p:nvPr>
        </p:nvSpPr>
        <p:spPr>
          <a:xfrm>
            <a:off x="1792288" y="612775"/>
            <a:ext cx="5486400" cy="4114800"/>
          </a:xfrm>
          <a:prstGeom prst="rect">
            <a:avLst/>
          </a:prstGeom>
          <a:noFill/>
          <a:ln>
            <a:noFill/>
          </a:ln>
        </p:spPr>
      </p:sp>
      <p:sp>
        <p:nvSpPr>
          <p:cNvPr id="64" name="Google Shape;64;p24"/>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9.jpg"/><Relationship Id="rId4" Type="http://schemas.openxmlformats.org/officeDocument/2006/relationships/image" Target="../media/image22.png"/><Relationship Id="rId5"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9.jpg"/><Relationship Id="rId4" Type="http://schemas.openxmlformats.org/officeDocument/2006/relationships/image" Target="../media/image22.png"/><Relationship Id="rId5"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6.jpg"/><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13.png"/><Relationship Id="rId7" Type="http://schemas.openxmlformats.org/officeDocument/2006/relationships/image" Target="../media/image2.png"/><Relationship Id="rId8"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image" Target="../media/image6.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8.png"/><Relationship Id="rId5"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9.jpg"/><Relationship Id="rId4" Type="http://schemas.openxmlformats.org/officeDocument/2006/relationships/image" Target="../media/image22.png"/><Relationship Id="rId5"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1696" l="0" r="-2519" t="-36120"/>
            </a:stretch>
          </a:blipFill>
          <a:ln>
            <a:noFill/>
          </a:ln>
        </p:spPr>
      </p:sp>
      <p:sp>
        <p:nvSpPr>
          <p:cNvPr id="85" name="Google Shape;85;p1"/>
          <p:cNvSpPr/>
          <p:nvPr/>
        </p:nvSpPr>
        <p:spPr>
          <a:xfrm rot="-7020778">
            <a:off x="-6402716" y="821505"/>
            <a:ext cx="16230600" cy="10441156"/>
          </a:xfrm>
          <a:prstGeom prst="rect">
            <a:avLst/>
          </a:prstGeom>
          <a:solidFill>
            <a:srgbClr val="2135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
          <p:cNvSpPr/>
          <p:nvPr/>
        </p:nvSpPr>
        <p:spPr>
          <a:xfrm rot="-7020778">
            <a:off x="-7861675" y="821505"/>
            <a:ext cx="16230600" cy="10441156"/>
          </a:xfrm>
          <a:prstGeom prst="rect">
            <a:avLst/>
          </a:prstGeom>
          <a:solidFill>
            <a:srgbClr val="263F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
          <p:cNvSpPr txBox="1"/>
          <p:nvPr/>
        </p:nvSpPr>
        <p:spPr>
          <a:xfrm>
            <a:off x="253625" y="5124350"/>
            <a:ext cx="11752500" cy="4106100"/>
          </a:xfrm>
          <a:prstGeom prst="rect">
            <a:avLst/>
          </a:prstGeom>
          <a:noFill/>
          <a:ln>
            <a:noFill/>
          </a:ln>
        </p:spPr>
        <p:txBody>
          <a:bodyPr anchorCtr="0" anchor="t" bIns="0" lIns="0" spcFirstLastPara="1" rIns="0" wrap="square" tIns="0">
            <a:spAutoFit/>
          </a:bodyPr>
          <a:lstStyle/>
          <a:p>
            <a:pPr indent="0" lvl="0" marL="0" marR="0" rtl="0" algn="l">
              <a:lnSpc>
                <a:spcPct val="89003"/>
              </a:lnSpc>
              <a:spcBef>
                <a:spcPts val="0"/>
              </a:spcBef>
              <a:spcAft>
                <a:spcPts val="0"/>
              </a:spcAft>
              <a:buNone/>
            </a:pPr>
            <a:r>
              <a:rPr b="1" i="0" lang="en-US" sz="14986" u="none" cap="none" strike="noStrike">
                <a:solidFill>
                  <a:srgbClr val="FFFFFF"/>
                </a:solidFill>
                <a:latin typeface="Montserrat Black"/>
                <a:ea typeface="Montserrat Black"/>
                <a:cs typeface="Montserrat Black"/>
                <a:sym typeface="Montserrat Black"/>
              </a:rPr>
              <a:t>BANK</a:t>
            </a:r>
            <a:endParaRPr/>
          </a:p>
          <a:p>
            <a:pPr indent="0" lvl="0" marL="0" marR="0" rtl="0" algn="l">
              <a:lnSpc>
                <a:spcPct val="89003"/>
              </a:lnSpc>
              <a:spcBef>
                <a:spcPts val="0"/>
              </a:spcBef>
              <a:spcAft>
                <a:spcPts val="0"/>
              </a:spcAft>
              <a:buNone/>
            </a:pPr>
            <a:r>
              <a:rPr b="1" i="0" lang="en-US" sz="14986" u="none" cap="none" strike="noStrike">
                <a:solidFill>
                  <a:srgbClr val="FFFFFF"/>
                </a:solidFill>
                <a:latin typeface="Montserrat Black"/>
                <a:ea typeface="Montserrat Black"/>
                <a:cs typeface="Montserrat Black"/>
                <a:sym typeface="Montserrat Black"/>
              </a:rPr>
              <a:t>ANALYTICS</a:t>
            </a:r>
            <a:endParaRPr/>
          </a:p>
        </p:txBody>
      </p:sp>
      <p:cxnSp>
        <p:nvCxnSpPr>
          <p:cNvPr id="88" name="Google Shape;88;p1"/>
          <p:cNvCxnSpPr/>
          <p:nvPr/>
        </p:nvCxnSpPr>
        <p:spPr>
          <a:xfrm>
            <a:off x="-1536273" y="4580698"/>
            <a:ext cx="5244233" cy="0"/>
          </a:xfrm>
          <a:prstGeom prst="straightConnector1">
            <a:avLst/>
          </a:prstGeom>
          <a:noFill/>
          <a:ln cap="rnd" cmpd="sng" w="19050">
            <a:solidFill>
              <a:srgbClr val="FFFFFF"/>
            </a:solidFill>
            <a:prstDash val="solid"/>
            <a:round/>
            <a:headEnd len="sm" w="sm" type="none"/>
            <a:tailEnd len="sm" w="sm" type="none"/>
          </a:ln>
        </p:spPr>
      </p:cxnSp>
      <p:cxnSp>
        <p:nvCxnSpPr>
          <p:cNvPr id="89" name="Google Shape;89;p1"/>
          <p:cNvCxnSpPr/>
          <p:nvPr/>
        </p:nvCxnSpPr>
        <p:spPr>
          <a:xfrm>
            <a:off x="-2298994" y="9582841"/>
            <a:ext cx="9005773" cy="0"/>
          </a:xfrm>
          <a:prstGeom prst="straightConnector1">
            <a:avLst/>
          </a:prstGeom>
          <a:noFill/>
          <a:ln cap="rnd" cmpd="sng" w="19050">
            <a:solidFill>
              <a:srgbClr val="FFFFFF"/>
            </a:solidFill>
            <a:prstDash val="solid"/>
            <a:round/>
            <a:headEnd len="sm" w="sm" type="none"/>
            <a:tailEnd len="sm" w="sm" type="none"/>
          </a:ln>
        </p:spPr>
      </p:cxnSp>
      <p:cxnSp>
        <p:nvCxnSpPr>
          <p:cNvPr id="90" name="Google Shape;90;p1"/>
          <p:cNvCxnSpPr/>
          <p:nvPr/>
        </p:nvCxnSpPr>
        <p:spPr>
          <a:xfrm>
            <a:off x="-3516288" y="3712270"/>
            <a:ext cx="5720180" cy="0"/>
          </a:xfrm>
          <a:prstGeom prst="straightConnector1">
            <a:avLst/>
          </a:prstGeom>
          <a:noFill/>
          <a:ln cap="rnd" cmpd="sng" w="19050">
            <a:solidFill>
              <a:srgbClr val="FFFFFF"/>
            </a:solidFill>
            <a:prstDash val="solid"/>
            <a:round/>
            <a:headEnd len="sm" w="sm" type="none"/>
            <a:tailEnd len="sm" w="sm" type="none"/>
          </a:ln>
        </p:spPr>
      </p:cxnSp>
      <p:sp>
        <p:nvSpPr>
          <p:cNvPr id="91" name="Google Shape;91;p1"/>
          <p:cNvSpPr txBox="1"/>
          <p:nvPr/>
        </p:nvSpPr>
        <p:spPr>
          <a:xfrm>
            <a:off x="116856" y="3938851"/>
            <a:ext cx="3591000" cy="191700"/>
          </a:xfrm>
          <a:prstGeom prst="rect">
            <a:avLst/>
          </a:prstGeom>
          <a:noFill/>
          <a:ln>
            <a:noFill/>
          </a:ln>
        </p:spPr>
        <p:txBody>
          <a:bodyPr anchorCtr="0" anchor="t" bIns="0" lIns="0" spcFirstLastPara="1" rIns="0" wrap="square" tIns="0">
            <a:spAutoFit/>
          </a:bodyPr>
          <a:lstStyle/>
          <a:p>
            <a:pPr indent="0" lvl="0" marL="0" marR="0" rtl="0" algn="l">
              <a:lnSpc>
                <a:spcPct val="89002"/>
              </a:lnSpc>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998" l="0" r="0" t="-1998"/>
            </a:stretch>
          </a:blipFill>
          <a:ln>
            <a:noFill/>
          </a:ln>
        </p:spPr>
      </p:sp>
      <p:sp>
        <p:nvSpPr>
          <p:cNvPr id="229" name="Google Shape;229;p11"/>
          <p:cNvSpPr/>
          <p:nvPr/>
        </p:nvSpPr>
        <p:spPr>
          <a:xfrm>
            <a:off x="-4282971" y="5143500"/>
            <a:ext cx="11672940" cy="9965773"/>
          </a:xfrm>
          <a:custGeom>
            <a:rect b="b" l="l" r="r" t="t"/>
            <a:pathLst>
              <a:path extrusionOk="0" h="9965773" w="11672940">
                <a:moveTo>
                  <a:pt x="0" y="0"/>
                </a:moveTo>
                <a:lnTo>
                  <a:pt x="11672940" y="0"/>
                </a:lnTo>
                <a:lnTo>
                  <a:pt x="11672940" y="9965773"/>
                </a:lnTo>
                <a:lnTo>
                  <a:pt x="0" y="9965773"/>
                </a:lnTo>
                <a:lnTo>
                  <a:pt x="0" y="0"/>
                </a:lnTo>
                <a:close/>
              </a:path>
            </a:pathLst>
          </a:custGeom>
          <a:blipFill rotWithShape="1">
            <a:blip r:embed="rId4">
              <a:alphaModFix/>
            </a:blip>
            <a:stretch>
              <a:fillRect b="0" l="0" r="0" t="0"/>
            </a:stretch>
          </a:blipFill>
          <a:ln>
            <a:noFill/>
          </a:ln>
        </p:spPr>
      </p:sp>
      <p:grpSp>
        <p:nvGrpSpPr>
          <p:cNvPr id="230" name="Google Shape;230;p11"/>
          <p:cNvGrpSpPr/>
          <p:nvPr/>
        </p:nvGrpSpPr>
        <p:grpSpPr>
          <a:xfrm>
            <a:off x="4863825" y="0"/>
            <a:ext cx="8036458" cy="1801672"/>
            <a:chOff x="0" y="0"/>
            <a:chExt cx="1206436" cy="270468"/>
          </a:xfrm>
        </p:grpSpPr>
        <p:sp>
          <p:nvSpPr>
            <p:cNvPr id="231" name="Google Shape;231;p11"/>
            <p:cNvSpPr/>
            <p:nvPr/>
          </p:nvSpPr>
          <p:spPr>
            <a:xfrm>
              <a:off x="0" y="0"/>
              <a:ext cx="1204488" cy="213318"/>
            </a:xfrm>
            <a:custGeom>
              <a:rect b="b" l="l" r="r" t="t"/>
              <a:pathLst>
                <a:path extrusionOk="0" h="213318" w="1204488">
                  <a:moveTo>
                    <a:pt x="0" y="0"/>
                  </a:moveTo>
                  <a:lnTo>
                    <a:pt x="1204488" y="0"/>
                  </a:lnTo>
                  <a:lnTo>
                    <a:pt x="1204488" y="213318"/>
                  </a:lnTo>
                  <a:lnTo>
                    <a:pt x="0" y="213318"/>
                  </a:lnTo>
                  <a:close/>
                </a:path>
              </a:pathLst>
            </a:custGeom>
            <a:solidFill>
              <a:srgbClr val="213559"/>
            </a:solidFill>
            <a:ln>
              <a:noFill/>
            </a:ln>
          </p:spPr>
        </p:sp>
        <p:sp>
          <p:nvSpPr>
            <p:cNvPr id="232" name="Google Shape;232;p11"/>
            <p:cNvSpPr txBox="1"/>
            <p:nvPr/>
          </p:nvSpPr>
          <p:spPr>
            <a:xfrm>
              <a:off x="1948" y="0"/>
              <a:ext cx="1204488" cy="270468"/>
            </a:xfrm>
            <a:prstGeom prst="rect">
              <a:avLst/>
            </a:prstGeom>
            <a:noFill/>
            <a:ln>
              <a:noFill/>
            </a:ln>
          </p:spPr>
          <p:txBody>
            <a:bodyPr anchorCtr="0" anchor="ctr" bIns="0" lIns="0" spcFirstLastPara="1" rIns="0" wrap="square" tIns="0">
              <a:noAutofit/>
            </a:bodyPr>
            <a:lstStyle/>
            <a:p>
              <a:pPr indent="0" lvl="0" marL="0" marR="0" rtl="0" algn="ctr">
                <a:lnSpc>
                  <a:spcPct val="137972"/>
                </a:lnSpc>
                <a:spcBef>
                  <a:spcPts val="0"/>
                </a:spcBef>
                <a:spcAft>
                  <a:spcPts val="0"/>
                </a:spcAft>
                <a:buNone/>
              </a:pPr>
              <a:r>
                <a:rPr b="1" i="0" lang="en-US" sz="3600" u="none" cap="none" strike="noStrike">
                  <a:solidFill>
                    <a:srgbClr val="FDFBFB"/>
                  </a:solidFill>
                  <a:latin typeface="League Spartan"/>
                  <a:ea typeface="League Spartan"/>
                  <a:cs typeface="League Spartan"/>
                  <a:sym typeface="League Spartan"/>
                </a:rPr>
                <a:t>DASHBOARD IN POWER BI</a:t>
              </a:r>
              <a:endParaRPr/>
            </a:p>
            <a:p>
              <a:pPr indent="0" lvl="0" marL="0" marR="0" rtl="0" algn="ctr">
                <a:lnSpc>
                  <a:spcPct val="137972"/>
                </a:lnSpc>
                <a:spcBef>
                  <a:spcPts val="0"/>
                </a:spcBef>
                <a:spcAft>
                  <a:spcPts val="0"/>
                </a:spcAft>
                <a:buNone/>
              </a:pPr>
              <a:r>
                <a:t/>
              </a:r>
              <a:endParaRPr b="1" i="0" sz="3600" u="none" cap="none" strike="noStrike">
                <a:solidFill>
                  <a:srgbClr val="FDFBFB"/>
                </a:solidFill>
                <a:latin typeface="League Spartan"/>
                <a:ea typeface="League Spartan"/>
                <a:cs typeface="League Spartan"/>
                <a:sym typeface="League Spartan"/>
              </a:endParaRPr>
            </a:p>
          </p:txBody>
        </p:sp>
      </p:grpSp>
      <p:sp>
        <p:nvSpPr>
          <p:cNvPr id="233" name="Google Shape;233;p11"/>
          <p:cNvSpPr/>
          <p:nvPr/>
        </p:nvSpPr>
        <p:spPr>
          <a:xfrm>
            <a:off x="533400" y="1028700"/>
            <a:ext cx="17273938" cy="8852893"/>
          </a:xfrm>
          <a:custGeom>
            <a:rect b="b" l="l" r="r" t="t"/>
            <a:pathLst>
              <a:path extrusionOk="0" h="8852893" w="17273938">
                <a:moveTo>
                  <a:pt x="0" y="0"/>
                </a:moveTo>
                <a:lnTo>
                  <a:pt x="17273938" y="0"/>
                </a:lnTo>
                <a:lnTo>
                  <a:pt x="17273938" y="8852893"/>
                </a:lnTo>
                <a:lnTo>
                  <a:pt x="0" y="8852893"/>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998" l="0" r="0" t="-1998"/>
            </a:stretch>
          </a:blipFill>
          <a:ln>
            <a:noFill/>
          </a:ln>
        </p:spPr>
      </p:sp>
      <p:sp>
        <p:nvSpPr>
          <p:cNvPr id="239" name="Google Shape;239;p12"/>
          <p:cNvSpPr/>
          <p:nvPr/>
        </p:nvSpPr>
        <p:spPr>
          <a:xfrm>
            <a:off x="-4282971" y="5143500"/>
            <a:ext cx="11672940" cy="9965773"/>
          </a:xfrm>
          <a:custGeom>
            <a:rect b="b" l="l" r="r" t="t"/>
            <a:pathLst>
              <a:path extrusionOk="0" h="9965773" w="11672940">
                <a:moveTo>
                  <a:pt x="0" y="0"/>
                </a:moveTo>
                <a:lnTo>
                  <a:pt x="11672940" y="0"/>
                </a:lnTo>
                <a:lnTo>
                  <a:pt x="11672940" y="9965773"/>
                </a:lnTo>
                <a:lnTo>
                  <a:pt x="0" y="9965773"/>
                </a:lnTo>
                <a:lnTo>
                  <a:pt x="0" y="0"/>
                </a:lnTo>
                <a:close/>
              </a:path>
            </a:pathLst>
          </a:custGeom>
          <a:blipFill rotWithShape="1">
            <a:blip r:embed="rId4">
              <a:alphaModFix/>
            </a:blip>
            <a:stretch>
              <a:fillRect b="0" l="0" r="0" t="0"/>
            </a:stretch>
          </a:blipFill>
          <a:ln>
            <a:noFill/>
          </a:ln>
        </p:spPr>
      </p:sp>
      <p:grpSp>
        <p:nvGrpSpPr>
          <p:cNvPr id="240" name="Google Shape;240;p12"/>
          <p:cNvGrpSpPr/>
          <p:nvPr/>
        </p:nvGrpSpPr>
        <p:grpSpPr>
          <a:xfrm>
            <a:off x="4863825" y="-27211"/>
            <a:ext cx="8036458" cy="1249222"/>
            <a:chOff x="0" y="-4085"/>
            <a:chExt cx="1206436" cy="187534"/>
          </a:xfrm>
        </p:grpSpPr>
        <p:sp>
          <p:nvSpPr>
            <p:cNvPr id="241" name="Google Shape;241;p12"/>
            <p:cNvSpPr/>
            <p:nvPr/>
          </p:nvSpPr>
          <p:spPr>
            <a:xfrm>
              <a:off x="0" y="0"/>
              <a:ext cx="1204488" cy="130384"/>
            </a:xfrm>
            <a:custGeom>
              <a:rect b="b" l="l" r="r" t="t"/>
              <a:pathLst>
                <a:path extrusionOk="0" h="130384" w="1204488">
                  <a:moveTo>
                    <a:pt x="0" y="0"/>
                  </a:moveTo>
                  <a:lnTo>
                    <a:pt x="1204488" y="0"/>
                  </a:lnTo>
                  <a:lnTo>
                    <a:pt x="1204488" y="130384"/>
                  </a:lnTo>
                  <a:lnTo>
                    <a:pt x="0" y="130384"/>
                  </a:lnTo>
                  <a:close/>
                </a:path>
              </a:pathLst>
            </a:custGeom>
            <a:solidFill>
              <a:srgbClr val="213559"/>
            </a:solidFill>
            <a:ln>
              <a:noFill/>
            </a:ln>
          </p:spPr>
        </p:sp>
        <p:sp>
          <p:nvSpPr>
            <p:cNvPr id="242" name="Google Shape;242;p12"/>
            <p:cNvSpPr txBox="1"/>
            <p:nvPr/>
          </p:nvSpPr>
          <p:spPr>
            <a:xfrm>
              <a:off x="1948" y="-4085"/>
              <a:ext cx="1204488" cy="187534"/>
            </a:xfrm>
            <a:prstGeom prst="rect">
              <a:avLst/>
            </a:prstGeom>
            <a:noFill/>
            <a:ln>
              <a:noFill/>
            </a:ln>
          </p:spPr>
          <p:txBody>
            <a:bodyPr anchorCtr="0" anchor="ctr" bIns="0" lIns="0" spcFirstLastPara="1" rIns="0" wrap="square" tIns="0">
              <a:noAutofit/>
            </a:bodyPr>
            <a:lstStyle/>
            <a:p>
              <a:pPr indent="0" lvl="0" marL="0" marR="0" rtl="0" algn="ctr">
                <a:lnSpc>
                  <a:spcPct val="137972"/>
                </a:lnSpc>
                <a:spcBef>
                  <a:spcPts val="0"/>
                </a:spcBef>
                <a:spcAft>
                  <a:spcPts val="0"/>
                </a:spcAft>
                <a:buNone/>
              </a:pPr>
              <a:r>
                <a:rPr b="1" i="0" lang="en-US" sz="3600" u="none" cap="none" strike="noStrike">
                  <a:solidFill>
                    <a:srgbClr val="FDFBFB"/>
                  </a:solidFill>
                  <a:latin typeface="League Spartan"/>
                  <a:ea typeface="League Spartan"/>
                  <a:cs typeface="League Spartan"/>
                  <a:sym typeface="League Spartan"/>
                </a:rPr>
                <a:t>DASHBOARD IN TABLEAU</a:t>
              </a:r>
              <a:endParaRPr/>
            </a:p>
          </p:txBody>
        </p:sp>
      </p:grpSp>
      <p:sp>
        <p:nvSpPr>
          <p:cNvPr id="243" name="Google Shape;243;p12"/>
          <p:cNvSpPr/>
          <p:nvPr/>
        </p:nvSpPr>
        <p:spPr>
          <a:xfrm>
            <a:off x="576982" y="868528"/>
            <a:ext cx="17134035" cy="8866863"/>
          </a:xfrm>
          <a:custGeom>
            <a:rect b="b" l="l" r="r" t="t"/>
            <a:pathLst>
              <a:path extrusionOk="0" h="8866863" w="17134035">
                <a:moveTo>
                  <a:pt x="0" y="0"/>
                </a:moveTo>
                <a:lnTo>
                  <a:pt x="17134036" y="0"/>
                </a:lnTo>
                <a:lnTo>
                  <a:pt x="17134036" y="8866863"/>
                </a:lnTo>
                <a:lnTo>
                  <a:pt x="0" y="8866863"/>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247" name="Shape 247"/>
        <p:cNvGrpSpPr/>
        <p:nvPr/>
      </p:nvGrpSpPr>
      <p:grpSpPr>
        <a:xfrm>
          <a:off x="0" y="0"/>
          <a:ext cx="0" cy="0"/>
          <a:chOff x="0" y="0"/>
          <a:chExt cx="0" cy="0"/>
        </a:xfrm>
      </p:grpSpPr>
      <p:sp>
        <p:nvSpPr>
          <p:cNvPr id="248" name="Google Shape;248;p13"/>
          <p:cNvSpPr/>
          <p:nvPr/>
        </p:nvSpPr>
        <p:spPr>
          <a:xfrm rot="-1753206">
            <a:off x="-1113304" y="4354356"/>
            <a:ext cx="25783492" cy="9586163"/>
          </a:xfrm>
          <a:prstGeom prst="rect">
            <a:avLst/>
          </a:prstGeom>
          <a:solidFill>
            <a:srgbClr val="545454">
              <a:alpha val="4705"/>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3"/>
          <p:cNvSpPr/>
          <p:nvPr/>
        </p:nvSpPr>
        <p:spPr>
          <a:xfrm rot="2700000">
            <a:off x="-2646503" y="9043300"/>
            <a:ext cx="5293007" cy="2487400"/>
          </a:xfrm>
          <a:prstGeom prst="rect">
            <a:avLst/>
          </a:prstGeom>
          <a:solidFill>
            <a:srgbClr val="2135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3"/>
          <p:cNvSpPr/>
          <p:nvPr/>
        </p:nvSpPr>
        <p:spPr>
          <a:xfrm>
            <a:off x="-2643623" y="779680"/>
            <a:ext cx="8253464" cy="1309890"/>
          </a:xfrm>
          <a:custGeom>
            <a:rect b="b" l="l" r="r" t="t"/>
            <a:pathLst>
              <a:path extrusionOk="0"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3"/>
          <p:cNvSpPr/>
          <p:nvPr/>
        </p:nvSpPr>
        <p:spPr>
          <a:xfrm>
            <a:off x="12515265" y="547440"/>
            <a:ext cx="8253464" cy="1309890"/>
          </a:xfrm>
          <a:custGeom>
            <a:rect b="b" l="l" r="r" t="t"/>
            <a:pathLst>
              <a:path extrusionOk="0"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3"/>
          <p:cNvSpPr txBox="1"/>
          <p:nvPr/>
        </p:nvSpPr>
        <p:spPr>
          <a:xfrm>
            <a:off x="4985680" y="832816"/>
            <a:ext cx="8316639" cy="1016635"/>
          </a:xfrm>
          <a:prstGeom prst="rect">
            <a:avLst/>
          </a:prstGeom>
          <a:noFill/>
          <a:ln>
            <a:noFill/>
          </a:ln>
        </p:spPr>
        <p:txBody>
          <a:bodyPr anchorCtr="0" anchor="t" bIns="0" lIns="0" spcFirstLastPara="1" rIns="0" wrap="square" tIns="0">
            <a:spAutoFit/>
          </a:bodyPr>
          <a:lstStyle/>
          <a:p>
            <a:pPr indent="0" lvl="0" marL="0" marR="0" rtl="0" algn="ctr">
              <a:lnSpc>
                <a:spcPct val="97999"/>
              </a:lnSpc>
              <a:spcBef>
                <a:spcPts val="0"/>
              </a:spcBef>
              <a:spcAft>
                <a:spcPts val="0"/>
              </a:spcAft>
              <a:buNone/>
            </a:pPr>
            <a:r>
              <a:rPr b="1" i="0" lang="en-US" sz="3999" u="none" cap="none" strike="noStrike">
                <a:solidFill>
                  <a:srgbClr val="263F6B"/>
                </a:solidFill>
                <a:latin typeface="Montserrat Black"/>
                <a:ea typeface="Montserrat Black"/>
                <a:cs typeface="Montserrat Black"/>
                <a:sym typeface="Montserrat Black"/>
              </a:rPr>
              <a:t>SUGGESTIONS AND CONCLUSIONS</a:t>
            </a:r>
            <a:endParaRPr/>
          </a:p>
        </p:txBody>
      </p:sp>
      <p:grpSp>
        <p:nvGrpSpPr>
          <p:cNvPr id="253" name="Google Shape;253;p13"/>
          <p:cNvGrpSpPr/>
          <p:nvPr/>
        </p:nvGrpSpPr>
        <p:grpSpPr>
          <a:xfrm>
            <a:off x="685798" y="2705102"/>
            <a:ext cx="736150" cy="889526"/>
            <a:chOff x="6630" y="-5511"/>
            <a:chExt cx="193883" cy="234278"/>
          </a:xfrm>
        </p:grpSpPr>
        <p:sp>
          <p:nvSpPr>
            <p:cNvPr id="254" name="Google Shape;254;p13"/>
            <p:cNvSpPr/>
            <p:nvPr/>
          </p:nvSpPr>
          <p:spPr>
            <a:xfrm>
              <a:off x="6630" y="-5511"/>
              <a:ext cx="193883" cy="167603"/>
            </a:xfrm>
            <a:custGeom>
              <a:rect b="b" l="l" r="r" t="t"/>
              <a:pathLst>
                <a:path extrusionOk="0" h="167603" w="19388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3"/>
            <p:cNvSpPr txBox="1"/>
            <p:nvPr/>
          </p:nvSpPr>
          <p:spPr>
            <a:xfrm>
              <a:off x="6630" y="-5511"/>
              <a:ext cx="193883" cy="234278"/>
            </a:xfrm>
            <a:prstGeom prst="rect">
              <a:avLst/>
            </a:prstGeom>
            <a:noFill/>
            <a:ln>
              <a:noFill/>
            </a:ln>
          </p:spPr>
          <p:txBody>
            <a:bodyPr anchorCtr="0" anchor="t" bIns="50800" lIns="50800" spcFirstLastPara="1" rIns="50800" wrap="square" tIns="50800">
              <a:noAutofit/>
            </a:bodyPr>
            <a:lstStyle/>
            <a:p>
              <a:pPr indent="0" lvl="0" marL="0" marR="0" rtl="0" algn="ctr">
                <a:lnSpc>
                  <a:spcPct val="138007"/>
                </a:lnSpc>
                <a:spcBef>
                  <a:spcPts val="0"/>
                </a:spcBef>
                <a:spcAft>
                  <a:spcPts val="0"/>
                </a:spcAft>
                <a:buNone/>
              </a:pPr>
              <a:r>
                <a:rPr b="1" i="0" lang="en-US" sz="2981" u="none" cap="none" strike="noStrike">
                  <a:solidFill>
                    <a:srgbClr val="FFFFFF"/>
                  </a:solidFill>
                  <a:latin typeface="Montserrat"/>
                  <a:ea typeface="Montserrat"/>
                  <a:cs typeface="Montserrat"/>
                  <a:sym typeface="Montserrat"/>
                </a:rPr>
                <a:t>1</a:t>
              </a:r>
              <a:endParaRPr/>
            </a:p>
          </p:txBody>
        </p:sp>
      </p:grpSp>
      <p:sp>
        <p:nvSpPr>
          <p:cNvPr id="256" name="Google Shape;256;p13"/>
          <p:cNvSpPr txBox="1"/>
          <p:nvPr/>
        </p:nvSpPr>
        <p:spPr>
          <a:xfrm>
            <a:off x="-836296" y="2799466"/>
            <a:ext cx="17478293" cy="455565"/>
          </a:xfrm>
          <a:prstGeom prst="rect">
            <a:avLst/>
          </a:prstGeom>
          <a:noFill/>
          <a:ln>
            <a:noFill/>
          </a:ln>
        </p:spPr>
        <p:txBody>
          <a:bodyPr anchorCtr="0" anchor="t" bIns="0" lIns="0" spcFirstLastPara="1" rIns="0" wrap="square" tIns="0">
            <a:spAutoFit/>
          </a:bodyPr>
          <a:lstStyle/>
          <a:p>
            <a:pPr indent="0" lvl="0" marL="0" marR="0" rtl="0" algn="ctr">
              <a:lnSpc>
                <a:spcPct val="130017"/>
              </a:lnSpc>
              <a:spcBef>
                <a:spcPts val="0"/>
              </a:spcBef>
              <a:spcAft>
                <a:spcPts val="0"/>
              </a:spcAft>
              <a:buNone/>
            </a:pPr>
            <a:r>
              <a:rPr b="0" i="0" lang="en-US" sz="2835" u="none" cap="none" strike="noStrike">
                <a:solidFill>
                  <a:srgbClr val="263F6B"/>
                </a:solidFill>
                <a:latin typeface="Arial"/>
                <a:ea typeface="Arial"/>
                <a:cs typeface="Arial"/>
                <a:sym typeface="Arial"/>
              </a:rPr>
              <a:t>Bank can increase its lending capacity to meet the growing demand</a:t>
            </a:r>
            <a:endParaRPr/>
          </a:p>
        </p:txBody>
      </p:sp>
      <p:sp>
        <p:nvSpPr>
          <p:cNvPr id="257" name="Google Shape;257;p13"/>
          <p:cNvSpPr txBox="1"/>
          <p:nvPr/>
        </p:nvSpPr>
        <p:spPr>
          <a:xfrm>
            <a:off x="1984667" y="3644286"/>
            <a:ext cx="15274633" cy="916940"/>
          </a:xfrm>
          <a:prstGeom prst="rect">
            <a:avLst/>
          </a:prstGeom>
          <a:noFill/>
          <a:ln>
            <a:noFill/>
          </a:ln>
        </p:spPr>
        <p:txBody>
          <a:bodyPr anchorCtr="0" anchor="t" bIns="0" lIns="0" spcFirstLastPara="1" rIns="0" wrap="square" tIns="0">
            <a:spAutoFit/>
          </a:bodyPr>
          <a:lstStyle/>
          <a:p>
            <a:pPr indent="0" lvl="0" marL="0" marR="0" rtl="0" algn="l">
              <a:lnSpc>
                <a:spcPct val="130010"/>
              </a:lnSpc>
              <a:spcBef>
                <a:spcPts val="0"/>
              </a:spcBef>
              <a:spcAft>
                <a:spcPts val="0"/>
              </a:spcAft>
              <a:buNone/>
            </a:pPr>
            <a:r>
              <a:rPr b="0" i="0" lang="en-US" sz="2799" u="none" cap="none" strike="noStrike">
                <a:solidFill>
                  <a:srgbClr val="263F6B"/>
                </a:solidFill>
                <a:latin typeface="Arial"/>
                <a:ea typeface="Arial"/>
                <a:cs typeface="Arial"/>
                <a:sym typeface="Arial"/>
              </a:rPr>
              <a:t>Bank can take corrective actions and tailor the strategies to mitigate the future risk for Sub-Grade  B4, B5, B3.</a:t>
            </a:r>
            <a:endParaRPr/>
          </a:p>
        </p:txBody>
      </p:sp>
      <p:grpSp>
        <p:nvGrpSpPr>
          <p:cNvPr id="258" name="Google Shape;258;p13"/>
          <p:cNvGrpSpPr/>
          <p:nvPr/>
        </p:nvGrpSpPr>
        <p:grpSpPr>
          <a:xfrm>
            <a:off x="685800" y="3619500"/>
            <a:ext cx="736150" cy="889526"/>
            <a:chOff x="0" y="-20069"/>
            <a:chExt cx="193883" cy="234278"/>
          </a:xfrm>
        </p:grpSpPr>
        <p:sp>
          <p:nvSpPr>
            <p:cNvPr id="259" name="Google Shape;259;p13"/>
            <p:cNvSpPr/>
            <p:nvPr/>
          </p:nvSpPr>
          <p:spPr>
            <a:xfrm>
              <a:off x="0" y="0"/>
              <a:ext cx="193883" cy="167603"/>
            </a:xfrm>
            <a:custGeom>
              <a:rect b="b" l="l" r="r" t="t"/>
              <a:pathLst>
                <a:path extrusionOk="0" h="167603" w="19388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3"/>
            <p:cNvSpPr txBox="1"/>
            <p:nvPr/>
          </p:nvSpPr>
          <p:spPr>
            <a:xfrm>
              <a:off x="0" y="-20069"/>
              <a:ext cx="193883" cy="234278"/>
            </a:xfrm>
            <a:prstGeom prst="rect">
              <a:avLst/>
            </a:prstGeom>
            <a:noFill/>
            <a:ln>
              <a:noFill/>
            </a:ln>
          </p:spPr>
          <p:txBody>
            <a:bodyPr anchorCtr="0" anchor="t" bIns="50800" lIns="50800" spcFirstLastPara="1" rIns="50800" wrap="square" tIns="50800">
              <a:noAutofit/>
            </a:bodyPr>
            <a:lstStyle/>
            <a:p>
              <a:pPr indent="0" lvl="0" marL="0" marR="0" rtl="0" algn="ctr">
                <a:lnSpc>
                  <a:spcPct val="138007"/>
                </a:lnSpc>
                <a:spcBef>
                  <a:spcPts val="0"/>
                </a:spcBef>
                <a:spcAft>
                  <a:spcPts val="0"/>
                </a:spcAft>
                <a:buNone/>
              </a:pPr>
              <a:r>
                <a:rPr b="1" i="0" lang="en-US" sz="2981" u="none" cap="none" strike="noStrike">
                  <a:solidFill>
                    <a:srgbClr val="FFFFFF"/>
                  </a:solidFill>
                  <a:latin typeface="Montserrat"/>
                  <a:ea typeface="Montserrat"/>
                  <a:cs typeface="Montserrat"/>
                  <a:sym typeface="Montserrat"/>
                </a:rPr>
                <a:t>2</a:t>
              </a:r>
              <a:endParaRPr/>
            </a:p>
          </p:txBody>
        </p:sp>
      </p:grpSp>
      <p:grpSp>
        <p:nvGrpSpPr>
          <p:cNvPr id="261" name="Google Shape;261;p13"/>
          <p:cNvGrpSpPr/>
          <p:nvPr/>
        </p:nvGrpSpPr>
        <p:grpSpPr>
          <a:xfrm>
            <a:off x="660625" y="4762499"/>
            <a:ext cx="761323" cy="889526"/>
            <a:chOff x="0" y="-16544"/>
            <a:chExt cx="200513" cy="234278"/>
          </a:xfrm>
        </p:grpSpPr>
        <p:sp>
          <p:nvSpPr>
            <p:cNvPr id="262" name="Google Shape;262;p13"/>
            <p:cNvSpPr/>
            <p:nvPr/>
          </p:nvSpPr>
          <p:spPr>
            <a:xfrm>
              <a:off x="0" y="0"/>
              <a:ext cx="193883" cy="167603"/>
            </a:xfrm>
            <a:custGeom>
              <a:rect b="b" l="l" r="r" t="t"/>
              <a:pathLst>
                <a:path extrusionOk="0" h="167603" w="19388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3"/>
            <p:cNvSpPr txBox="1"/>
            <p:nvPr/>
          </p:nvSpPr>
          <p:spPr>
            <a:xfrm>
              <a:off x="6630" y="-16544"/>
              <a:ext cx="193883" cy="234278"/>
            </a:xfrm>
            <a:prstGeom prst="rect">
              <a:avLst/>
            </a:prstGeom>
            <a:noFill/>
            <a:ln>
              <a:noFill/>
            </a:ln>
          </p:spPr>
          <p:txBody>
            <a:bodyPr anchorCtr="0" anchor="t" bIns="50800" lIns="50800" spcFirstLastPara="1" rIns="50800" wrap="square" tIns="50800">
              <a:noAutofit/>
            </a:bodyPr>
            <a:lstStyle/>
            <a:p>
              <a:pPr indent="0" lvl="0" marL="0" marR="0" rtl="0" algn="ctr">
                <a:lnSpc>
                  <a:spcPct val="138007"/>
                </a:lnSpc>
                <a:spcBef>
                  <a:spcPts val="0"/>
                </a:spcBef>
                <a:spcAft>
                  <a:spcPts val="0"/>
                </a:spcAft>
                <a:buNone/>
              </a:pPr>
              <a:r>
                <a:rPr b="1" i="0" lang="en-US" sz="2981" u="none" cap="none" strike="noStrike">
                  <a:solidFill>
                    <a:srgbClr val="FFFFFF"/>
                  </a:solidFill>
                  <a:latin typeface="Montserrat"/>
                  <a:ea typeface="Montserrat"/>
                  <a:cs typeface="Montserrat"/>
                  <a:sym typeface="Montserrat"/>
                </a:rPr>
                <a:t>3</a:t>
              </a:r>
              <a:endParaRPr/>
            </a:p>
          </p:txBody>
        </p:sp>
      </p:grpSp>
      <p:sp>
        <p:nvSpPr>
          <p:cNvPr id="264" name="Google Shape;264;p13"/>
          <p:cNvSpPr txBox="1"/>
          <p:nvPr/>
        </p:nvSpPr>
        <p:spPr>
          <a:xfrm>
            <a:off x="1984667" y="4901586"/>
            <a:ext cx="15960151" cy="916940"/>
          </a:xfrm>
          <a:prstGeom prst="rect">
            <a:avLst/>
          </a:prstGeom>
          <a:noFill/>
          <a:ln>
            <a:noFill/>
          </a:ln>
        </p:spPr>
        <p:txBody>
          <a:bodyPr anchorCtr="0" anchor="t" bIns="0" lIns="0" spcFirstLastPara="1" rIns="0" wrap="square" tIns="0">
            <a:spAutoFit/>
          </a:bodyPr>
          <a:lstStyle/>
          <a:p>
            <a:pPr indent="0" lvl="0" marL="0" marR="0" rtl="0" algn="l">
              <a:lnSpc>
                <a:spcPct val="130010"/>
              </a:lnSpc>
              <a:spcBef>
                <a:spcPts val="0"/>
              </a:spcBef>
              <a:spcAft>
                <a:spcPts val="0"/>
              </a:spcAft>
              <a:buNone/>
            </a:pPr>
            <a:r>
              <a:rPr b="0" i="0" lang="en-US" sz="2799" u="none" cap="none" strike="noStrike">
                <a:solidFill>
                  <a:srgbClr val="263F6B"/>
                </a:solidFill>
                <a:latin typeface="Arial"/>
                <a:ea typeface="Arial"/>
                <a:cs typeface="Arial"/>
                <a:sym typeface="Arial"/>
              </a:rPr>
              <a:t>As the total payment made by verified customers is higher, this information can be used to make informed decisions about loan approvals, credit limits, and other financial services. </a:t>
            </a:r>
            <a:endParaRPr/>
          </a:p>
        </p:txBody>
      </p:sp>
      <p:grpSp>
        <p:nvGrpSpPr>
          <p:cNvPr id="265" name="Google Shape;265;p13"/>
          <p:cNvGrpSpPr/>
          <p:nvPr/>
        </p:nvGrpSpPr>
        <p:grpSpPr>
          <a:xfrm>
            <a:off x="660625" y="6286502"/>
            <a:ext cx="761323" cy="889526"/>
            <a:chOff x="0" y="-20563"/>
            <a:chExt cx="200513" cy="234278"/>
          </a:xfrm>
        </p:grpSpPr>
        <p:sp>
          <p:nvSpPr>
            <p:cNvPr id="266" name="Google Shape;266;p13"/>
            <p:cNvSpPr/>
            <p:nvPr/>
          </p:nvSpPr>
          <p:spPr>
            <a:xfrm>
              <a:off x="0" y="0"/>
              <a:ext cx="193883" cy="167603"/>
            </a:xfrm>
            <a:custGeom>
              <a:rect b="b" l="l" r="r" t="t"/>
              <a:pathLst>
                <a:path extrusionOk="0" h="167603" w="19388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3"/>
            <p:cNvSpPr txBox="1"/>
            <p:nvPr/>
          </p:nvSpPr>
          <p:spPr>
            <a:xfrm>
              <a:off x="6630" y="-20563"/>
              <a:ext cx="193883" cy="234278"/>
            </a:xfrm>
            <a:prstGeom prst="rect">
              <a:avLst/>
            </a:prstGeom>
            <a:noFill/>
            <a:ln>
              <a:noFill/>
            </a:ln>
          </p:spPr>
          <p:txBody>
            <a:bodyPr anchorCtr="0" anchor="t" bIns="50800" lIns="50800" spcFirstLastPara="1" rIns="50800" wrap="square" tIns="50800">
              <a:noAutofit/>
            </a:bodyPr>
            <a:lstStyle/>
            <a:p>
              <a:pPr indent="0" lvl="0" marL="0" marR="0" rtl="0" algn="ctr">
                <a:lnSpc>
                  <a:spcPct val="138007"/>
                </a:lnSpc>
                <a:spcBef>
                  <a:spcPts val="0"/>
                </a:spcBef>
                <a:spcAft>
                  <a:spcPts val="0"/>
                </a:spcAft>
                <a:buNone/>
              </a:pPr>
              <a:r>
                <a:rPr b="1" i="0" lang="en-US" sz="2981" u="none" cap="none" strike="noStrike">
                  <a:solidFill>
                    <a:srgbClr val="FFFFFF"/>
                  </a:solidFill>
                  <a:latin typeface="Montserrat"/>
                  <a:ea typeface="Montserrat"/>
                  <a:cs typeface="Montserrat"/>
                  <a:sym typeface="Montserrat"/>
                </a:rPr>
                <a:t>4</a:t>
              </a:r>
              <a:endParaRPr/>
            </a:p>
          </p:txBody>
        </p:sp>
      </p:grpSp>
      <p:sp>
        <p:nvSpPr>
          <p:cNvPr id="268" name="Google Shape;268;p13"/>
          <p:cNvSpPr txBox="1"/>
          <p:nvPr/>
        </p:nvSpPr>
        <p:spPr>
          <a:xfrm>
            <a:off x="1984667" y="6326477"/>
            <a:ext cx="15960151" cy="1374140"/>
          </a:xfrm>
          <a:prstGeom prst="rect">
            <a:avLst/>
          </a:prstGeom>
          <a:noFill/>
          <a:ln>
            <a:noFill/>
          </a:ln>
        </p:spPr>
        <p:txBody>
          <a:bodyPr anchorCtr="0" anchor="t" bIns="0" lIns="0" spcFirstLastPara="1" rIns="0" wrap="square" tIns="0">
            <a:spAutoFit/>
          </a:bodyPr>
          <a:lstStyle/>
          <a:p>
            <a:pPr indent="0" lvl="0" marL="0" marR="0" rtl="0" algn="l">
              <a:lnSpc>
                <a:spcPct val="130010"/>
              </a:lnSpc>
              <a:spcBef>
                <a:spcPts val="0"/>
              </a:spcBef>
              <a:spcAft>
                <a:spcPts val="0"/>
              </a:spcAft>
              <a:buNone/>
            </a:pPr>
            <a:r>
              <a:rPr b="0" i="0" lang="en-US" sz="2799" u="none" cap="none" strike="noStrike">
                <a:solidFill>
                  <a:srgbClr val="263F6B"/>
                </a:solidFill>
                <a:latin typeface="Arial"/>
                <a:ea typeface="Arial"/>
                <a:cs typeface="Arial"/>
                <a:sym typeface="Arial"/>
              </a:rPr>
              <a:t>California, New york, Florida these states have higher charged off value so bank can investigate the reasons behind it such as the economic conditions of the state, customer earnings or the bank’s own policies. </a:t>
            </a:r>
            <a:endParaRPr/>
          </a:p>
        </p:txBody>
      </p:sp>
      <p:grpSp>
        <p:nvGrpSpPr>
          <p:cNvPr id="269" name="Google Shape;269;p13"/>
          <p:cNvGrpSpPr/>
          <p:nvPr/>
        </p:nvGrpSpPr>
        <p:grpSpPr>
          <a:xfrm>
            <a:off x="660625" y="7886700"/>
            <a:ext cx="761323" cy="889526"/>
            <a:chOff x="0" y="-5036"/>
            <a:chExt cx="200513" cy="234278"/>
          </a:xfrm>
        </p:grpSpPr>
        <p:sp>
          <p:nvSpPr>
            <p:cNvPr id="270" name="Google Shape;270;p13"/>
            <p:cNvSpPr/>
            <p:nvPr/>
          </p:nvSpPr>
          <p:spPr>
            <a:xfrm>
              <a:off x="0" y="0"/>
              <a:ext cx="193883" cy="167603"/>
            </a:xfrm>
            <a:custGeom>
              <a:rect b="b" l="l" r="r" t="t"/>
              <a:pathLst>
                <a:path extrusionOk="0" h="167603" w="19388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3"/>
            <p:cNvSpPr txBox="1"/>
            <p:nvPr/>
          </p:nvSpPr>
          <p:spPr>
            <a:xfrm>
              <a:off x="6630" y="-5036"/>
              <a:ext cx="193883" cy="234278"/>
            </a:xfrm>
            <a:prstGeom prst="rect">
              <a:avLst/>
            </a:prstGeom>
            <a:noFill/>
            <a:ln>
              <a:noFill/>
            </a:ln>
          </p:spPr>
          <p:txBody>
            <a:bodyPr anchorCtr="0" anchor="t" bIns="50800" lIns="50800" spcFirstLastPara="1" rIns="50800" wrap="square" tIns="50800">
              <a:noAutofit/>
            </a:bodyPr>
            <a:lstStyle/>
            <a:p>
              <a:pPr indent="0" lvl="0" marL="0" marR="0" rtl="0" algn="ctr">
                <a:lnSpc>
                  <a:spcPct val="138007"/>
                </a:lnSpc>
                <a:spcBef>
                  <a:spcPts val="0"/>
                </a:spcBef>
                <a:spcAft>
                  <a:spcPts val="0"/>
                </a:spcAft>
                <a:buNone/>
              </a:pPr>
              <a:r>
                <a:rPr b="1" i="0" lang="en-US" sz="2981" u="none" cap="none" strike="noStrike">
                  <a:solidFill>
                    <a:srgbClr val="FFFFFF"/>
                  </a:solidFill>
                  <a:latin typeface="Montserrat"/>
                  <a:ea typeface="Montserrat"/>
                  <a:cs typeface="Montserrat"/>
                  <a:sym typeface="Montserrat"/>
                </a:rPr>
                <a:t>5</a:t>
              </a:r>
              <a:endParaRPr/>
            </a:p>
          </p:txBody>
        </p:sp>
      </p:grpSp>
      <p:sp>
        <p:nvSpPr>
          <p:cNvPr id="272" name="Google Shape;272;p13"/>
          <p:cNvSpPr txBox="1"/>
          <p:nvPr/>
        </p:nvSpPr>
        <p:spPr>
          <a:xfrm>
            <a:off x="1984667" y="8043517"/>
            <a:ext cx="15960151" cy="916940"/>
          </a:xfrm>
          <a:prstGeom prst="rect">
            <a:avLst/>
          </a:prstGeom>
          <a:noFill/>
          <a:ln>
            <a:noFill/>
          </a:ln>
        </p:spPr>
        <p:txBody>
          <a:bodyPr anchorCtr="0" anchor="t" bIns="0" lIns="0" spcFirstLastPara="1" rIns="0" wrap="square" tIns="0">
            <a:spAutoFit/>
          </a:bodyPr>
          <a:lstStyle/>
          <a:p>
            <a:pPr indent="0" lvl="0" marL="0" marR="0" rtl="0" algn="l">
              <a:lnSpc>
                <a:spcPct val="130010"/>
              </a:lnSpc>
              <a:spcBef>
                <a:spcPts val="0"/>
              </a:spcBef>
              <a:spcAft>
                <a:spcPts val="0"/>
              </a:spcAft>
              <a:buNone/>
            </a:pPr>
            <a:r>
              <a:rPr b="0" i="0" lang="en-US" sz="2799" u="none" cap="none" strike="noStrike">
                <a:solidFill>
                  <a:srgbClr val="263F6B"/>
                </a:solidFill>
                <a:latin typeface="Arial"/>
                <a:ea typeface="Arial"/>
                <a:cs typeface="Arial"/>
                <a:sym typeface="Arial"/>
              </a:rPr>
              <a:t>By analyzing the payment behavior of customers based on their home ownership status, banks can assess risk accurately, offer financial education, and customize products.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3F6B"/>
        </a:solidFill>
      </p:bgPr>
    </p:bg>
    <p:spTree>
      <p:nvGrpSpPr>
        <p:cNvPr id="276" name="Shape 276"/>
        <p:cNvGrpSpPr/>
        <p:nvPr/>
      </p:nvGrpSpPr>
      <p:grpSpPr>
        <a:xfrm>
          <a:off x="0" y="0"/>
          <a:ext cx="0" cy="0"/>
          <a:chOff x="0" y="0"/>
          <a:chExt cx="0" cy="0"/>
        </a:xfrm>
      </p:grpSpPr>
      <p:grpSp>
        <p:nvGrpSpPr>
          <p:cNvPr id="277" name="Google Shape;277;p14"/>
          <p:cNvGrpSpPr/>
          <p:nvPr/>
        </p:nvGrpSpPr>
        <p:grpSpPr>
          <a:xfrm rot="-5400000">
            <a:off x="4109686" y="785437"/>
            <a:ext cx="9617795" cy="8716126"/>
            <a:chOff x="0" y="-38100"/>
            <a:chExt cx="812800" cy="736600"/>
          </a:xfrm>
        </p:grpSpPr>
        <p:sp>
          <p:nvSpPr>
            <p:cNvPr id="278" name="Google Shape;278;p14"/>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a:noFill/>
            </a:ln>
          </p:spPr>
        </p:sp>
        <p:sp>
          <p:nvSpPr>
            <p:cNvPr id="279" name="Google Shape;279;p14"/>
            <p:cNvSpPr txBox="1"/>
            <p:nvPr/>
          </p:nvSpPr>
          <p:spPr>
            <a:xfrm>
              <a:off x="114300" y="-38100"/>
              <a:ext cx="5842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0" name="Google Shape;280;p14"/>
          <p:cNvGrpSpPr/>
          <p:nvPr/>
        </p:nvGrpSpPr>
        <p:grpSpPr>
          <a:xfrm rot="-5400000">
            <a:off x="7350218" y="6095899"/>
            <a:ext cx="3442903" cy="5656003"/>
            <a:chOff x="0" y="-38100"/>
            <a:chExt cx="906773" cy="1489647"/>
          </a:xfrm>
        </p:grpSpPr>
        <p:sp>
          <p:nvSpPr>
            <p:cNvPr id="281" name="Google Shape;281;p14"/>
            <p:cNvSpPr/>
            <p:nvPr/>
          </p:nvSpPr>
          <p:spPr>
            <a:xfrm>
              <a:off x="0" y="0"/>
              <a:ext cx="906773" cy="1451547"/>
            </a:xfrm>
            <a:custGeom>
              <a:rect b="b" l="l" r="r" t="t"/>
              <a:pathLst>
                <a:path extrusionOk="0" h="1451547" w="906773">
                  <a:moveTo>
                    <a:pt x="0" y="0"/>
                  </a:moveTo>
                  <a:lnTo>
                    <a:pt x="906773" y="0"/>
                  </a:lnTo>
                  <a:lnTo>
                    <a:pt x="906773" y="1451547"/>
                  </a:lnTo>
                  <a:lnTo>
                    <a:pt x="0" y="1451547"/>
                  </a:lnTo>
                  <a:close/>
                </a:path>
              </a:pathLst>
            </a:custGeom>
            <a:solidFill>
              <a:srgbClr val="FFFFFF"/>
            </a:solidFill>
            <a:ln>
              <a:noFill/>
            </a:ln>
          </p:spPr>
        </p:sp>
        <p:sp>
          <p:nvSpPr>
            <p:cNvPr id="282" name="Google Shape;282;p14"/>
            <p:cNvSpPr txBox="1"/>
            <p:nvPr/>
          </p:nvSpPr>
          <p:spPr>
            <a:xfrm>
              <a:off x="0" y="-38100"/>
              <a:ext cx="906773" cy="148964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3" name="Google Shape;283;p14"/>
          <p:cNvGrpSpPr/>
          <p:nvPr/>
        </p:nvGrpSpPr>
        <p:grpSpPr>
          <a:xfrm rot="5400000">
            <a:off x="7507189" y="-1464901"/>
            <a:ext cx="3442903" cy="5656003"/>
            <a:chOff x="0" y="-38100"/>
            <a:chExt cx="906773" cy="1489647"/>
          </a:xfrm>
        </p:grpSpPr>
        <p:sp>
          <p:nvSpPr>
            <p:cNvPr id="284" name="Google Shape;284;p14"/>
            <p:cNvSpPr/>
            <p:nvPr/>
          </p:nvSpPr>
          <p:spPr>
            <a:xfrm>
              <a:off x="0" y="0"/>
              <a:ext cx="906773" cy="1451547"/>
            </a:xfrm>
            <a:custGeom>
              <a:rect b="b" l="l" r="r" t="t"/>
              <a:pathLst>
                <a:path extrusionOk="0" h="1451547" w="906773">
                  <a:moveTo>
                    <a:pt x="0" y="0"/>
                  </a:moveTo>
                  <a:lnTo>
                    <a:pt x="906773" y="0"/>
                  </a:lnTo>
                  <a:lnTo>
                    <a:pt x="906773" y="1451547"/>
                  </a:lnTo>
                  <a:lnTo>
                    <a:pt x="0" y="1451547"/>
                  </a:lnTo>
                  <a:close/>
                </a:path>
              </a:pathLst>
            </a:custGeom>
            <a:solidFill>
              <a:srgbClr val="FFFFFF"/>
            </a:solidFill>
            <a:ln>
              <a:noFill/>
            </a:ln>
          </p:spPr>
        </p:sp>
        <p:sp>
          <p:nvSpPr>
            <p:cNvPr id="285" name="Google Shape;285;p14"/>
            <p:cNvSpPr txBox="1"/>
            <p:nvPr/>
          </p:nvSpPr>
          <p:spPr>
            <a:xfrm>
              <a:off x="0" y="-38100"/>
              <a:ext cx="906773" cy="148964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86" name="Google Shape;286;p14"/>
          <p:cNvSpPr/>
          <p:nvPr/>
        </p:nvSpPr>
        <p:spPr>
          <a:xfrm rot="-5400000">
            <a:off x="4957496" y="1496218"/>
            <a:ext cx="8373008" cy="7294564"/>
          </a:xfrm>
          <a:custGeom>
            <a:rect b="b" l="l" r="r" t="t"/>
            <a:pathLst>
              <a:path extrusionOk="0" h="5532120" w="6350000">
                <a:moveTo>
                  <a:pt x="4762500" y="0"/>
                </a:moveTo>
                <a:lnTo>
                  <a:pt x="1587500" y="0"/>
                </a:lnTo>
                <a:lnTo>
                  <a:pt x="0" y="2766060"/>
                </a:lnTo>
                <a:lnTo>
                  <a:pt x="1587500" y="5532120"/>
                </a:lnTo>
                <a:lnTo>
                  <a:pt x="4762500" y="5532120"/>
                </a:lnTo>
                <a:lnTo>
                  <a:pt x="6350000" y="2766060"/>
                </a:lnTo>
                <a:lnTo>
                  <a:pt x="4762500" y="0"/>
                </a:lnTo>
                <a:close/>
                <a:moveTo>
                  <a:pt x="4676140" y="5382260"/>
                </a:moveTo>
                <a:lnTo>
                  <a:pt x="1673860" y="5382260"/>
                </a:lnTo>
                <a:lnTo>
                  <a:pt x="172720" y="2766060"/>
                </a:lnTo>
                <a:lnTo>
                  <a:pt x="1673860" y="149860"/>
                </a:lnTo>
                <a:lnTo>
                  <a:pt x="4676140" y="149860"/>
                </a:lnTo>
                <a:lnTo>
                  <a:pt x="6177280" y="2766060"/>
                </a:lnTo>
                <a:lnTo>
                  <a:pt x="4676140" y="5382260"/>
                </a:lnTo>
                <a:close/>
              </a:path>
            </a:pathLst>
          </a:custGeom>
          <a:solidFill>
            <a:srgbClr val="0D7377"/>
          </a:solidFill>
          <a:ln>
            <a:noFill/>
          </a:ln>
        </p:spPr>
      </p:sp>
      <p:cxnSp>
        <p:nvCxnSpPr>
          <p:cNvPr id="287" name="Google Shape;287;p14"/>
          <p:cNvCxnSpPr/>
          <p:nvPr/>
        </p:nvCxnSpPr>
        <p:spPr>
          <a:xfrm rot="-1715946">
            <a:off x="8894443" y="9327390"/>
            <a:ext cx="3317663" cy="0"/>
          </a:xfrm>
          <a:prstGeom prst="straightConnector1">
            <a:avLst/>
          </a:prstGeom>
          <a:noFill/>
          <a:ln cap="flat" cmpd="sng" w="85725">
            <a:solidFill>
              <a:srgbClr val="0D7377"/>
            </a:solidFill>
            <a:prstDash val="solid"/>
            <a:round/>
            <a:headEnd len="sm" w="sm" type="none"/>
            <a:tailEnd len="sm" w="sm" type="none"/>
          </a:ln>
        </p:spPr>
      </p:cxnSp>
      <p:cxnSp>
        <p:nvCxnSpPr>
          <p:cNvPr id="288" name="Google Shape;288;p14"/>
          <p:cNvCxnSpPr/>
          <p:nvPr/>
        </p:nvCxnSpPr>
        <p:spPr>
          <a:xfrm rot="9084053">
            <a:off x="6088205" y="873885"/>
            <a:ext cx="3317663" cy="0"/>
          </a:xfrm>
          <a:prstGeom prst="straightConnector1">
            <a:avLst/>
          </a:prstGeom>
          <a:noFill/>
          <a:ln cap="flat" cmpd="sng" w="85725">
            <a:solidFill>
              <a:srgbClr val="0D7377"/>
            </a:solidFill>
            <a:prstDash val="solid"/>
            <a:round/>
            <a:headEnd len="sm" w="sm" type="none"/>
            <a:tailEnd len="sm" w="sm" type="none"/>
          </a:ln>
        </p:spPr>
      </p:cxnSp>
      <p:cxnSp>
        <p:nvCxnSpPr>
          <p:cNvPr id="289" name="Google Shape;289;p14"/>
          <p:cNvCxnSpPr/>
          <p:nvPr/>
        </p:nvCxnSpPr>
        <p:spPr>
          <a:xfrm rot="-8950593">
            <a:off x="6057734" y="9272285"/>
            <a:ext cx="3317663" cy="0"/>
          </a:xfrm>
          <a:prstGeom prst="straightConnector1">
            <a:avLst/>
          </a:prstGeom>
          <a:noFill/>
          <a:ln cap="flat" cmpd="sng" w="85725">
            <a:solidFill>
              <a:srgbClr val="0D7377"/>
            </a:solidFill>
            <a:prstDash val="solid"/>
            <a:round/>
            <a:headEnd len="sm" w="sm" type="none"/>
            <a:tailEnd len="sm" w="sm" type="none"/>
          </a:ln>
        </p:spPr>
      </p:cxnSp>
      <p:cxnSp>
        <p:nvCxnSpPr>
          <p:cNvPr id="290" name="Google Shape;290;p14"/>
          <p:cNvCxnSpPr/>
          <p:nvPr/>
        </p:nvCxnSpPr>
        <p:spPr>
          <a:xfrm rot="1849406">
            <a:off x="8924914" y="928990"/>
            <a:ext cx="3317663" cy="0"/>
          </a:xfrm>
          <a:prstGeom prst="straightConnector1">
            <a:avLst/>
          </a:prstGeom>
          <a:noFill/>
          <a:ln cap="flat" cmpd="sng" w="85725">
            <a:solidFill>
              <a:srgbClr val="0D7377"/>
            </a:solidFill>
            <a:prstDash val="solid"/>
            <a:round/>
            <a:headEnd len="sm" w="sm" type="none"/>
            <a:tailEnd len="sm" w="sm" type="none"/>
          </a:ln>
        </p:spPr>
      </p:cxnSp>
      <p:sp>
        <p:nvSpPr>
          <p:cNvPr id="291" name="Google Shape;291;p14"/>
          <p:cNvSpPr txBox="1"/>
          <p:nvPr/>
        </p:nvSpPr>
        <p:spPr>
          <a:xfrm>
            <a:off x="5725969" y="4456533"/>
            <a:ext cx="6836061" cy="2860601"/>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11000" u="none" cap="none" strike="noStrike">
                <a:solidFill>
                  <a:srgbClr val="322F50"/>
                </a:solidFill>
                <a:latin typeface="League Spartan"/>
                <a:ea typeface="League Spartan"/>
                <a:cs typeface="League Spartan"/>
                <a:sym typeface="League Spartan"/>
              </a:rPr>
              <a:t>THANK YOU</a:t>
            </a:r>
            <a:endParaRPr/>
          </a:p>
        </p:txBody>
      </p:sp>
      <p:grpSp>
        <p:nvGrpSpPr>
          <p:cNvPr id="292" name="Google Shape;292;p14"/>
          <p:cNvGrpSpPr/>
          <p:nvPr/>
        </p:nvGrpSpPr>
        <p:grpSpPr>
          <a:xfrm>
            <a:off x="-1805930" y="9303111"/>
            <a:ext cx="4393461" cy="983889"/>
            <a:chOff x="0" y="-38100"/>
            <a:chExt cx="1157125" cy="259131"/>
          </a:xfrm>
        </p:grpSpPr>
        <p:sp>
          <p:nvSpPr>
            <p:cNvPr id="293" name="Google Shape;293;p14"/>
            <p:cNvSpPr/>
            <p:nvPr/>
          </p:nvSpPr>
          <p:spPr>
            <a:xfrm>
              <a:off x="0" y="0"/>
              <a:ext cx="1157125" cy="221031"/>
            </a:xfrm>
            <a:custGeom>
              <a:rect b="b" l="l" r="r" t="t"/>
              <a:pathLst>
                <a:path extrusionOk="0" h="221031" w="1157125">
                  <a:moveTo>
                    <a:pt x="203200" y="0"/>
                  </a:moveTo>
                  <a:lnTo>
                    <a:pt x="1157125" y="0"/>
                  </a:lnTo>
                  <a:lnTo>
                    <a:pt x="953925" y="221031"/>
                  </a:lnTo>
                  <a:lnTo>
                    <a:pt x="0" y="221031"/>
                  </a:lnTo>
                  <a:lnTo>
                    <a:pt x="203200" y="0"/>
                  </a:lnTo>
                  <a:close/>
                </a:path>
              </a:pathLst>
            </a:custGeom>
            <a:solidFill>
              <a:srgbClr val="FFFFFF"/>
            </a:solidFill>
            <a:ln>
              <a:noFill/>
            </a:ln>
          </p:spPr>
        </p:sp>
        <p:sp>
          <p:nvSpPr>
            <p:cNvPr id="294" name="Google Shape;294;p14"/>
            <p:cNvSpPr txBox="1"/>
            <p:nvPr/>
          </p:nvSpPr>
          <p:spPr>
            <a:xfrm>
              <a:off x="101600" y="-38100"/>
              <a:ext cx="953924" cy="25913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95" name="Google Shape;295;p14"/>
          <p:cNvGrpSpPr/>
          <p:nvPr/>
        </p:nvGrpSpPr>
        <p:grpSpPr>
          <a:xfrm>
            <a:off x="1711247" y="9048319"/>
            <a:ext cx="2664422" cy="1428153"/>
            <a:chOff x="0" y="-38100"/>
            <a:chExt cx="483446" cy="259131"/>
          </a:xfrm>
        </p:grpSpPr>
        <p:sp>
          <p:nvSpPr>
            <p:cNvPr id="296" name="Google Shape;296;p14"/>
            <p:cNvSpPr/>
            <p:nvPr/>
          </p:nvSpPr>
          <p:spPr>
            <a:xfrm>
              <a:off x="0" y="0"/>
              <a:ext cx="483446" cy="221031"/>
            </a:xfrm>
            <a:custGeom>
              <a:rect b="b" l="l" r="r" t="t"/>
              <a:pathLst>
                <a:path extrusionOk="0" h="221031" w="483446">
                  <a:moveTo>
                    <a:pt x="203200" y="0"/>
                  </a:moveTo>
                  <a:lnTo>
                    <a:pt x="483446" y="0"/>
                  </a:lnTo>
                  <a:lnTo>
                    <a:pt x="280246" y="221031"/>
                  </a:lnTo>
                  <a:lnTo>
                    <a:pt x="0" y="221031"/>
                  </a:lnTo>
                  <a:lnTo>
                    <a:pt x="203200" y="0"/>
                  </a:lnTo>
                  <a:close/>
                </a:path>
              </a:pathLst>
            </a:custGeom>
            <a:solidFill>
              <a:srgbClr val="322F50"/>
            </a:solidFill>
            <a:ln>
              <a:noFill/>
            </a:ln>
          </p:spPr>
        </p:sp>
        <p:sp>
          <p:nvSpPr>
            <p:cNvPr id="297" name="Google Shape;297;p14"/>
            <p:cNvSpPr txBox="1"/>
            <p:nvPr/>
          </p:nvSpPr>
          <p:spPr>
            <a:xfrm>
              <a:off x="101600" y="-38100"/>
              <a:ext cx="280246" cy="25913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98" name="Google Shape;298;p14"/>
          <p:cNvGrpSpPr/>
          <p:nvPr/>
        </p:nvGrpSpPr>
        <p:grpSpPr>
          <a:xfrm>
            <a:off x="3321657" y="9048319"/>
            <a:ext cx="2664422" cy="1428153"/>
            <a:chOff x="0" y="-38100"/>
            <a:chExt cx="483446" cy="259131"/>
          </a:xfrm>
        </p:grpSpPr>
        <p:sp>
          <p:nvSpPr>
            <p:cNvPr id="299" name="Google Shape;299;p14"/>
            <p:cNvSpPr/>
            <p:nvPr/>
          </p:nvSpPr>
          <p:spPr>
            <a:xfrm>
              <a:off x="0" y="0"/>
              <a:ext cx="483446" cy="221031"/>
            </a:xfrm>
            <a:custGeom>
              <a:rect b="b" l="l" r="r" t="t"/>
              <a:pathLst>
                <a:path extrusionOk="0" h="221031" w="483446">
                  <a:moveTo>
                    <a:pt x="203200" y="0"/>
                  </a:moveTo>
                  <a:lnTo>
                    <a:pt x="483446" y="0"/>
                  </a:lnTo>
                  <a:lnTo>
                    <a:pt x="280246" y="221031"/>
                  </a:lnTo>
                  <a:lnTo>
                    <a:pt x="0" y="221031"/>
                  </a:lnTo>
                  <a:lnTo>
                    <a:pt x="203200" y="0"/>
                  </a:lnTo>
                  <a:close/>
                </a:path>
              </a:pathLst>
            </a:custGeom>
            <a:solidFill>
              <a:srgbClr val="FFFFFF"/>
            </a:solidFill>
            <a:ln>
              <a:noFill/>
            </a:ln>
          </p:spPr>
        </p:sp>
        <p:sp>
          <p:nvSpPr>
            <p:cNvPr id="300" name="Google Shape;300;p14"/>
            <p:cNvSpPr txBox="1"/>
            <p:nvPr/>
          </p:nvSpPr>
          <p:spPr>
            <a:xfrm>
              <a:off x="101600" y="-38100"/>
              <a:ext cx="280246" cy="25913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01" name="Google Shape;301;p14"/>
          <p:cNvGrpSpPr/>
          <p:nvPr/>
        </p:nvGrpSpPr>
        <p:grpSpPr>
          <a:xfrm>
            <a:off x="12311849" y="-144661"/>
            <a:ext cx="4393461" cy="983889"/>
            <a:chOff x="0" y="-38100"/>
            <a:chExt cx="1157125" cy="259131"/>
          </a:xfrm>
        </p:grpSpPr>
        <p:sp>
          <p:nvSpPr>
            <p:cNvPr id="302" name="Google Shape;302;p14"/>
            <p:cNvSpPr/>
            <p:nvPr/>
          </p:nvSpPr>
          <p:spPr>
            <a:xfrm>
              <a:off x="0" y="0"/>
              <a:ext cx="1157125" cy="221031"/>
            </a:xfrm>
            <a:custGeom>
              <a:rect b="b" l="l" r="r" t="t"/>
              <a:pathLst>
                <a:path extrusionOk="0" h="221031" w="1157125">
                  <a:moveTo>
                    <a:pt x="203200" y="0"/>
                  </a:moveTo>
                  <a:lnTo>
                    <a:pt x="1157125" y="0"/>
                  </a:lnTo>
                  <a:lnTo>
                    <a:pt x="953925" y="221031"/>
                  </a:lnTo>
                  <a:lnTo>
                    <a:pt x="0" y="221031"/>
                  </a:lnTo>
                  <a:lnTo>
                    <a:pt x="203200" y="0"/>
                  </a:lnTo>
                  <a:close/>
                </a:path>
              </a:pathLst>
            </a:custGeom>
            <a:solidFill>
              <a:srgbClr val="FFFFFF"/>
            </a:solidFill>
            <a:ln>
              <a:noFill/>
            </a:ln>
          </p:spPr>
        </p:sp>
        <p:sp>
          <p:nvSpPr>
            <p:cNvPr id="303" name="Google Shape;303;p14"/>
            <p:cNvSpPr txBox="1"/>
            <p:nvPr/>
          </p:nvSpPr>
          <p:spPr>
            <a:xfrm>
              <a:off x="101600" y="-38100"/>
              <a:ext cx="953924" cy="25913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04" name="Google Shape;304;p14"/>
          <p:cNvGrpSpPr/>
          <p:nvPr/>
        </p:nvGrpSpPr>
        <p:grpSpPr>
          <a:xfrm>
            <a:off x="15829027" y="-399453"/>
            <a:ext cx="2664422" cy="1428153"/>
            <a:chOff x="0" y="-38100"/>
            <a:chExt cx="483446" cy="259131"/>
          </a:xfrm>
        </p:grpSpPr>
        <p:sp>
          <p:nvSpPr>
            <p:cNvPr id="305" name="Google Shape;305;p14"/>
            <p:cNvSpPr/>
            <p:nvPr/>
          </p:nvSpPr>
          <p:spPr>
            <a:xfrm>
              <a:off x="0" y="0"/>
              <a:ext cx="483446" cy="221031"/>
            </a:xfrm>
            <a:custGeom>
              <a:rect b="b" l="l" r="r" t="t"/>
              <a:pathLst>
                <a:path extrusionOk="0" h="221031" w="483446">
                  <a:moveTo>
                    <a:pt x="203200" y="0"/>
                  </a:moveTo>
                  <a:lnTo>
                    <a:pt x="483446" y="0"/>
                  </a:lnTo>
                  <a:lnTo>
                    <a:pt x="280246" y="221031"/>
                  </a:lnTo>
                  <a:lnTo>
                    <a:pt x="0" y="221031"/>
                  </a:lnTo>
                  <a:lnTo>
                    <a:pt x="203200" y="0"/>
                  </a:lnTo>
                  <a:close/>
                </a:path>
              </a:pathLst>
            </a:custGeom>
            <a:solidFill>
              <a:srgbClr val="322F50"/>
            </a:solidFill>
            <a:ln>
              <a:noFill/>
            </a:ln>
          </p:spPr>
        </p:sp>
        <p:sp>
          <p:nvSpPr>
            <p:cNvPr id="306" name="Google Shape;306;p14"/>
            <p:cNvSpPr txBox="1"/>
            <p:nvPr/>
          </p:nvSpPr>
          <p:spPr>
            <a:xfrm>
              <a:off x="101600" y="-38100"/>
              <a:ext cx="280246" cy="25913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07" name="Google Shape;307;p14"/>
          <p:cNvGrpSpPr/>
          <p:nvPr/>
        </p:nvGrpSpPr>
        <p:grpSpPr>
          <a:xfrm>
            <a:off x="17439436" y="-399453"/>
            <a:ext cx="2664422" cy="1428153"/>
            <a:chOff x="0" y="-38100"/>
            <a:chExt cx="483446" cy="259131"/>
          </a:xfrm>
        </p:grpSpPr>
        <p:sp>
          <p:nvSpPr>
            <p:cNvPr id="308" name="Google Shape;308;p14"/>
            <p:cNvSpPr/>
            <p:nvPr/>
          </p:nvSpPr>
          <p:spPr>
            <a:xfrm>
              <a:off x="0" y="0"/>
              <a:ext cx="483446" cy="221031"/>
            </a:xfrm>
            <a:custGeom>
              <a:rect b="b" l="l" r="r" t="t"/>
              <a:pathLst>
                <a:path extrusionOk="0" h="221031" w="483446">
                  <a:moveTo>
                    <a:pt x="203200" y="0"/>
                  </a:moveTo>
                  <a:lnTo>
                    <a:pt x="483446" y="0"/>
                  </a:lnTo>
                  <a:lnTo>
                    <a:pt x="280246" y="221031"/>
                  </a:lnTo>
                  <a:lnTo>
                    <a:pt x="0" y="221031"/>
                  </a:lnTo>
                  <a:lnTo>
                    <a:pt x="203200" y="0"/>
                  </a:lnTo>
                  <a:close/>
                </a:path>
              </a:pathLst>
            </a:custGeom>
            <a:solidFill>
              <a:srgbClr val="FFFFFF"/>
            </a:solidFill>
            <a:ln>
              <a:noFill/>
            </a:ln>
          </p:spPr>
        </p:sp>
        <p:sp>
          <p:nvSpPr>
            <p:cNvPr id="309" name="Google Shape;309;p14"/>
            <p:cNvSpPr txBox="1"/>
            <p:nvPr/>
          </p:nvSpPr>
          <p:spPr>
            <a:xfrm>
              <a:off x="101600" y="-38100"/>
              <a:ext cx="280246" cy="25913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grpSp>
        <p:nvGrpSpPr>
          <p:cNvPr id="96" name="Google Shape;96;p3"/>
          <p:cNvGrpSpPr/>
          <p:nvPr/>
        </p:nvGrpSpPr>
        <p:grpSpPr>
          <a:xfrm>
            <a:off x="-696191" y="2629607"/>
            <a:ext cx="10543235" cy="1828093"/>
            <a:chOff x="0" y="-47625"/>
            <a:chExt cx="2776819" cy="480654"/>
          </a:xfrm>
        </p:grpSpPr>
        <p:sp>
          <p:nvSpPr>
            <p:cNvPr id="97" name="Google Shape;97;p3"/>
            <p:cNvSpPr/>
            <p:nvPr/>
          </p:nvSpPr>
          <p:spPr>
            <a:xfrm>
              <a:off x="0" y="0"/>
              <a:ext cx="2776819" cy="433029"/>
            </a:xfrm>
            <a:custGeom>
              <a:rect b="b" l="l" r="r" t="t"/>
              <a:pathLst>
                <a:path extrusionOk="0" h="433029" w="2776819">
                  <a:moveTo>
                    <a:pt x="0" y="0"/>
                  </a:moveTo>
                  <a:lnTo>
                    <a:pt x="2776819" y="0"/>
                  </a:lnTo>
                  <a:lnTo>
                    <a:pt x="2776819" y="433029"/>
                  </a:lnTo>
                  <a:lnTo>
                    <a:pt x="0" y="433029"/>
                  </a:lnTo>
                  <a:close/>
                </a:path>
              </a:pathLst>
            </a:custGeom>
            <a:solidFill>
              <a:srgbClr val="213559"/>
            </a:solidFill>
            <a:ln>
              <a:noFill/>
            </a:ln>
          </p:spPr>
        </p:sp>
        <p:sp>
          <p:nvSpPr>
            <p:cNvPr id="98" name="Google Shape;98;p3"/>
            <p:cNvSpPr txBox="1"/>
            <p:nvPr/>
          </p:nvSpPr>
          <p:spPr>
            <a:xfrm>
              <a:off x="0" y="-47625"/>
              <a:ext cx="2776819" cy="48065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9" name="Google Shape;99;p3"/>
          <p:cNvSpPr/>
          <p:nvPr/>
        </p:nvSpPr>
        <p:spPr>
          <a:xfrm>
            <a:off x="-696191" y="-6754654"/>
            <a:ext cx="19654017" cy="9341990"/>
          </a:xfrm>
          <a:custGeom>
            <a:rect b="b" l="l" r="r" t="t"/>
            <a:pathLst>
              <a:path extrusionOk="0" h="5365323" w="11287760">
                <a:moveTo>
                  <a:pt x="0" y="4921074"/>
                </a:moveTo>
                <a:lnTo>
                  <a:pt x="0" y="444249"/>
                </a:lnTo>
                <a:cubicBezTo>
                  <a:pt x="0" y="198517"/>
                  <a:pt x="234950" y="0"/>
                  <a:pt x="525780" y="0"/>
                </a:cubicBezTo>
                <a:lnTo>
                  <a:pt x="10761980" y="0"/>
                </a:lnTo>
                <a:cubicBezTo>
                  <a:pt x="11052810" y="0"/>
                  <a:pt x="11287760" y="198517"/>
                  <a:pt x="11287760" y="444249"/>
                </a:cubicBezTo>
                <a:lnTo>
                  <a:pt x="11287760" y="4920001"/>
                </a:lnTo>
                <a:cubicBezTo>
                  <a:pt x="11287760" y="5165733"/>
                  <a:pt x="11052810" y="5364250"/>
                  <a:pt x="10761980" y="5364250"/>
                </a:cubicBezTo>
                <a:lnTo>
                  <a:pt x="525780" y="5364250"/>
                </a:lnTo>
                <a:cubicBezTo>
                  <a:pt x="236220" y="5365323"/>
                  <a:pt x="0" y="5166806"/>
                  <a:pt x="0" y="4921074"/>
                </a:cubicBezTo>
                <a:close/>
              </a:path>
            </a:pathLst>
          </a:custGeom>
          <a:blipFill rotWithShape="1">
            <a:blip r:embed="rId3">
              <a:alphaModFix/>
            </a:blip>
            <a:stretch>
              <a:fillRect b="-20159" l="0" r="0" t="-20161"/>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txBox="1"/>
          <p:nvPr/>
        </p:nvSpPr>
        <p:spPr>
          <a:xfrm>
            <a:off x="304800" y="3086100"/>
            <a:ext cx="10153042" cy="1119409"/>
          </a:xfrm>
          <a:prstGeom prst="rect">
            <a:avLst/>
          </a:prstGeom>
          <a:noFill/>
          <a:ln>
            <a:noFill/>
          </a:ln>
        </p:spPr>
        <p:txBody>
          <a:bodyPr anchorCtr="0" anchor="t" bIns="0" lIns="0" spcFirstLastPara="1" rIns="0" wrap="square" tIns="0">
            <a:spAutoFit/>
          </a:bodyPr>
          <a:lstStyle/>
          <a:p>
            <a:pPr indent="0" lvl="0" marL="0" marR="0" rtl="0" algn="l">
              <a:lnSpc>
                <a:spcPct val="105862"/>
              </a:lnSpc>
              <a:spcBef>
                <a:spcPts val="0"/>
              </a:spcBef>
              <a:spcAft>
                <a:spcPts val="0"/>
              </a:spcAft>
              <a:buNone/>
            </a:pPr>
            <a:r>
              <a:rPr b="1" i="0" lang="en-US" sz="8000" u="none" cap="none" strike="noStrike">
                <a:solidFill>
                  <a:srgbClr val="FFFFFF"/>
                </a:solidFill>
                <a:latin typeface="Archivo Black"/>
                <a:ea typeface="Archivo Black"/>
                <a:cs typeface="Archivo Black"/>
                <a:sym typeface="Archivo Black"/>
              </a:rPr>
              <a:t>INTRODUCTION</a:t>
            </a:r>
            <a:endParaRPr b="1" i="0" sz="8469" u="none" cap="none" strike="noStrike">
              <a:solidFill>
                <a:srgbClr val="FFFFFF"/>
              </a:solidFill>
              <a:latin typeface="Archivo Black"/>
              <a:ea typeface="Archivo Black"/>
              <a:cs typeface="Archivo Black"/>
              <a:sym typeface="Archivo Black"/>
            </a:endParaRPr>
          </a:p>
        </p:txBody>
      </p:sp>
      <p:sp>
        <p:nvSpPr>
          <p:cNvPr id="101" name="Google Shape;101;p3"/>
          <p:cNvSpPr txBox="1"/>
          <p:nvPr/>
        </p:nvSpPr>
        <p:spPr>
          <a:xfrm>
            <a:off x="315541" y="4635873"/>
            <a:ext cx="17302245" cy="6230620"/>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b="0" i="0" lang="en-US" sz="2199" u="none" cap="none" strike="noStrike">
                <a:solidFill>
                  <a:srgbClr val="000000"/>
                </a:solidFill>
                <a:latin typeface="Montserrat"/>
                <a:ea typeface="Montserrat"/>
                <a:cs typeface="Montserrat"/>
                <a:sym typeface="Montserrat"/>
              </a:rPr>
              <a:t>The aim of this project is to analyze loan data, the focus of the project has been on analyzing and visualizing Bank Analytics to gain insights into various aspects of the business. The project has involved synthesizing complex Bank Loan data into actionable insights, enabling informed decision-making within the Banking department. It will help to understand the overall relation between the customers and loans. </a:t>
            </a:r>
            <a:endParaRPr/>
          </a:p>
          <a:p>
            <a:pPr indent="0" lvl="0" marL="0" marR="0" rtl="0" algn="l">
              <a:lnSpc>
                <a:spcPct val="140018"/>
              </a:lnSpc>
              <a:spcBef>
                <a:spcPts val="0"/>
              </a:spcBef>
              <a:spcAft>
                <a:spcPts val="0"/>
              </a:spcAft>
              <a:buNone/>
            </a:pPr>
            <a:r>
              <a:t/>
            </a:r>
            <a:endParaRPr b="0" i="0" sz="2199" u="none" cap="none" strike="noStrike">
              <a:solidFill>
                <a:srgbClr val="000000"/>
              </a:solidFill>
              <a:latin typeface="Montserrat"/>
              <a:ea typeface="Montserrat"/>
              <a:cs typeface="Montserrat"/>
              <a:sym typeface="Montserrat"/>
            </a:endParaRPr>
          </a:p>
          <a:p>
            <a:pPr indent="0" lvl="0" marL="0" marR="0" rtl="0" algn="l">
              <a:lnSpc>
                <a:spcPct val="140018"/>
              </a:lnSpc>
              <a:spcBef>
                <a:spcPts val="0"/>
              </a:spcBef>
              <a:spcAft>
                <a:spcPts val="0"/>
              </a:spcAft>
              <a:buNone/>
            </a:pPr>
            <a:r>
              <a:rPr b="0" i="0" lang="en-US" sz="2199" u="none" cap="none" strike="noStrike">
                <a:solidFill>
                  <a:srgbClr val="000000"/>
                </a:solidFill>
                <a:latin typeface="Montserrat"/>
                <a:ea typeface="Montserrat"/>
                <a:cs typeface="Montserrat"/>
                <a:sym typeface="Montserrat"/>
              </a:rPr>
              <a:t>The dataset used for this analysis are as follows with each containing over 39000 plus records.</a:t>
            </a:r>
            <a:endParaRPr/>
          </a:p>
          <a:p>
            <a:pPr indent="0" lvl="0" marL="0" marR="0" rtl="0" algn="l">
              <a:lnSpc>
                <a:spcPct val="140018"/>
              </a:lnSpc>
              <a:spcBef>
                <a:spcPts val="0"/>
              </a:spcBef>
              <a:spcAft>
                <a:spcPts val="0"/>
              </a:spcAft>
              <a:buNone/>
            </a:pPr>
            <a:r>
              <a:rPr b="0" i="0" lang="en-US" sz="2199" u="none" cap="none" strike="noStrike">
                <a:solidFill>
                  <a:srgbClr val="000000"/>
                </a:solidFill>
                <a:latin typeface="Montserrat"/>
                <a:ea typeface="Montserrat"/>
                <a:cs typeface="Montserrat"/>
                <a:sym typeface="Montserrat"/>
              </a:rPr>
              <a:t>Datasets:</a:t>
            </a:r>
            <a:endParaRPr/>
          </a:p>
          <a:p>
            <a:pPr indent="0" lvl="0" marL="0" marR="0" rtl="0" algn="l">
              <a:lnSpc>
                <a:spcPct val="140018"/>
              </a:lnSpc>
              <a:spcBef>
                <a:spcPts val="0"/>
              </a:spcBef>
              <a:spcAft>
                <a:spcPts val="0"/>
              </a:spcAft>
              <a:buNone/>
            </a:pPr>
            <a:r>
              <a:rPr b="0" i="0" lang="en-US" sz="2199" u="none" cap="none" strike="noStrike">
                <a:solidFill>
                  <a:srgbClr val="000000"/>
                </a:solidFill>
                <a:latin typeface="Montserrat"/>
                <a:ea typeface="Montserrat"/>
                <a:cs typeface="Montserrat"/>
                <a:sym typeface="Montserrat"/>
              </a:rPr>
              <a:t>Finance_1.xlsx</a:t>
            </a:r>
            <a:endParaRPr/>
          </a:p>
          <a:p>
            <a:pPr indent="0" lvl="0" marL="0" marR="0" rtl="0" algn="l">
              <a:lnSpc>
                <a:spcPct val="140018"/>
              </a:lnSpc>
              <a:spcBef>
                <a:spcPts val="0"/>
              </a:spcBef>
              <a:spcAft>
                <a:spcPts val="0"/>
              </a:spcAft>
              <a:buNone/>
            </a:pPr>
            <a:r>
              <a:rPr b="0" i="0" lang="en-US" sz="2199" u="none" cap="none" strike="noStrike">
                <a:solidFill>
                  <a:srgbClr val="000000"/>
                </a:solidFill>
                <a:latin typeface="Montserrat"/>
                <a:ea typeface="Montserrat"/>
                <a:cs typeface="Montserrat"/>
                <a:sym typeface="Montserrat"/>
              </a:rPr>
              <a:t>Finance_2.csv</a:t>
            </a:r>
            <a:endParaRPr/>
          </a:p>
          <a:p>
            <a:pPr indent="0" lvl="0" marL="0" marR="0" rtl="0" algn="l">
              <a:lnSpc>
                <a:spcPct val="140018"/>
              </a:lnSpc>
              <a:spcBef>
                <a:spcPts val="0"/>
              </a:spcBef>
              <a:spcAft>
                <a:spcPts val="0"/>
              </a:spcAft>
              <a:buNone/>
            </a:pPr>
            <a:r>
              <a:t/>
            </a:r>
            <a:endParaRPr b="0" i="0" sz="2199" u="none" cap="none" strike="noStrike">
              <a:solidFill>
                <a:srgbClr val="000000"/>
              </a:solidFill>
              <a:latin typeface="Montserrat"/>
              <a:ea typeface="Montserrat"/>
              <a:cs typeface="Montserrat"/>
              <a:sym typeface="Montserrat"/>
            </a:endParaRPr>
          </a:p>
          <a:p>
            <a:pPr indent="0" lvl="0" marL="0" marR="0" rtl="0" algn="l">
              <a:lnSpc>
                <a:spcPct val="140018"/>
              </a:lnSpc>
              <a:spcBef>
                <a:spcPts val="0"/>
              </a:spcBef>
              <a:spcAft>
                <a:spcPts val="0"/>
              </a:spcAft>
              <a:buNone/>
            </a:pPr>
            <a:r>
              <a:rPr b="0" i="0" lang="en-US" sz="2199" u="none" cap="none" strike="noStrike">
                <a:solidFill>
                  <a:srgbClr val="000000"/>
                </a:solidFill>
                <a:latin typeface="Montserrat"/>
                <a:ea typeface="Montserrat"/>
                <a:cs typeface="Montserrat"/>
                <a:sym typeface="Montserrat"/>
              </a:rPr>
              <a:t>Tools Used</a:t>
            </a:r>
            <a:endParaRPr/>
          </a:p>
          <a:p>
            <a:pPr indent="0" lvl="0" marL="0" marR="0" rtl="0" algn="l">
              <a:lnSpc>
                <a:spcPct val="140018"/>
              </a:lnSpc>
              <a:spcBef>
                <a:spcPts val="0"/>
              </a:spcBef>
              <a:spcAft>
                <a:spcPts val="0"/>
              </a:spcAft>
              <a:buNone/>
            </a:pPr>
            <a:r>
              <a:rPr b="0" i="0" lang="en-US" sz="2199" u="none" cap="none" strike="noStrike">
                <a:solidFill>
                  <a:srgbClr val="000000"/>
                </a:solidFill>
                <a:latin typeface="Montserrat"/>
                <a:ea typeface="Montserrat"/>
                <a:cs typeface="Montserrat"/>
                <a:sym typeface="Montserrat"/>
              </a:rPr>
              <a:t>Data Cleaning : Microsoft Excel, Power Query (ETL)</a:t>
            </a:r>
            <a:endParaRPr/>
          </a:p>
          <a:p>
            <a:pPr indent="0" lvl="0" marL="0" marR="0" rtl="0" algn="l">
              <a:lnSpc>
                <a:spcPct val="140018"/>
              </a:lnSpc>
              <a:spcBef>
                <a:spcPts val="0"/>
              </a:spcBef>
              <a:spcAft>
                <a:spcPts val="0"/>
              </a:spcAft>
              <a:buNone/>
            </a:pPr>
            <a:r>
              <a:rPr b="0" i="0" lang="en-US" sz="2199" u="none" cap="none" strike="noStrike">
                <a:solidFill>
                  <a:srgbClr val="000000"/>
                </a:solidFill>
                <a:latin typeface="Montserrat"/>
                <a:ea typeface="Montserrat"/>
                <a:cs typeface="Montserrat"/>
                <a:sym typeface="Montserrat"/>
              </a:rPr>
              <a:t>Data Visualisation : Power BI, Tableau, Microsoft Excel</a:t>
            </a:r>
            <a:endParaRPr/>
          </a:p>
          <a:p>
            <a:pPr indent="0" lvl="0" marL="0" marR="0" rtl="0" algn="l">
              <a:lnSpc>
                <a:spcPct val="140018"/>
              </a:lnSpc>
              <a:spcBef>
                <a:spcPts val="0"/>
              </a:spcBef>
              <a:spcAft>
                <a:spcPts val="0"/>
              </a:spcAft>
              <a:buNone/>
            </a:pPr>
            <a:r>
              <a:rPr b="0" i="0" lang="en-US" sz="2199" u="none" cap="none" strike="noStrike">
                <a:solidFill>
                  <a:srgbClr val="000000"/>
                </a:solidFill>
                <a:latin typeface="Montserrat"/>
                <a:ea typeface="Montserrat"/>
                <a:cs typeface="Montserrat"/>
                <a:sym typeface="Montserrat"/>
              </a:rPr>
              <a:t>MySQL Workbench 8.0</a:t>
            </a:r>
            <a:endParaRPr/>
          </a:p>
          <a:p>
            <a:pPr indent="0" lvl="0" marL="0" marR="0" rtl="0" algn="l">
              <a:lnSpc>
                <a:spcPct val="140018"/>
              </a:lnSpc>
              <a:spcBef>
                <a:spcPts val="0"/>
              </a:spcBef>
              <a:spcAft>
                <a:spcPts val="0"/>
              </a:spcAft>
              <a:buNone/>
            </a:pPr>
            <a:r>
              <a:t/>
            </a:r>
            <a:endParaRPr b="0" i="0" sz="2199" u="none" cap="none" strike="noStrike">
              <a:solidFill>
                <a:srgbClr val="000000"/>
              </a:solidFill>
              <a:latin typeface="Montserrat"/>
              <a:ea typeface="Montserrat"/>
              <a:cs typeface="Montserrat"/>
              <a:sym typeface="Montserrat"/>
            </a:endParaRPr>
          </a:p>
          <a:p>
            <a:pPr indent="0" lvl="0" marL="0" marR="0" rtl="0" algn="l">
              <a:lnSpc>
                <a:spcPct val="140018"/>
              </a:lnSpc>
              <a:spcBef>
                <a:spcPts val="0"/>
              </a:spcBef>
              <a:spcAft>
                <a:spcPts val="0"/>
              </a:spcAft>
              <a:buNone/>
            </a:pPr>
            <a:r>
              <a:t/>
            </a:r>
            <a:endParaRPr b="0" i="0" sz="2199" u="none" cap="none" strike="noStrike">
              <a:solidFill>
                <a:srgbClr val="000000"/>
              </a:solidFill>
              <a:latin typeface="Montserrat"/>
              <a:ea typeface="Montserrat"/>
              <a:cs typeface="Montserrat"/>
              <a:sym typeface="Montserrat"/>
            </a:endParaRPr>
          </a:p>
        </p:txBody>
      </p:sp>
      <p:grpSp>
        <p:nvGrpSpPr>
          <p:cNvPr id="102" name="Google Shape;102;p3"/>
          <p:cNvGrpSpPr/>
          <p:nvPr/>
        </p:nvGrpSpPr>
        <p:grpSpPr>
          <a:xfrm>
            <a:off x="17617786" y="6661588"/>
            <a:ext cx="6463145" cy="3464353"/>
            <a:chOff x="0" y="-47625"/>
            <a:chExt cx="1702228" cy="912422"/>
          </a:xfrm>
        </p:grpSpPr>
        <p:sp>
          <p:nvSpPr>
            <p:cNvPr id="103" name="Google Shape;103;p3"/>
            <p:cNvSpPr/>
            <p:nvPr/>
          </p:nvSpPr>
          <p:spPr>
            <a:xfrm>
              <a:off x="0" y="0"/>
              <a:ext cx="1702228" cy="864797"/>
            </a:xfrm>
            <a:custGeom>
              <a:rect b="b" l="l" r="r" t="t"/>
              <a:pathLst>
                <a:path extrusionOk="0" h="864797" w="1702228">
                  <a:moveTo>
                    <a:pt x="0" y="0"/>
                  </a:moveTo>
                  <a:lnTo>
                    <a:pt x="1702228" y="0"/>
                  </a:lnTo>
                  <a:lnTo>
                    <a:pt x="1702228" y="864797"/>
                  </a:lnTo>
                  <a:lnTo>
                    <a:pt x="0" y="864797"/>
                  </a:lnTo>
                  <a:close/>
                </a:path>
              </a:pathLst>
            </a:custGeom>
            <a:solidFill>
              <a:srgbClr val="322F50"/>
            </a:solidFill>
            <a:ln>
              <a:noFill/>
            </a:ln>
          </p:spPr>
        </p:sp>
        <p:sp>
          <p:nvSpPr>
            <p:cNvPr id="104" name="Google Shape;104;p3"/>
            <p:cNvSpPr txBox="1"/>
            <p:nvPr/>
          </p:nvSpPr>
          <p:spPr>
            <a:xfrm>
              <a:off x="0" y="-47625"/>
              <a:ext cx="1702228" cy="91242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4F5"/>
        </a:solidFill>
      </p:bgPr>
    </p:bg>
    <p:spTree>
      <p:nvGrpSpPr>
        <p:cNvPr id="108" name="Shape 108"/>
        <p:cNvGrpSpPr/>
        <p:nvPr/>
      </p:nvGrpSpPr>
      <p:grpSpPr>
        <a:xfrm>
          <a:off x="0" y="0"/>
          <a:ext cx="0" cy="0"/>
          <a:chOff x="0" y="0"/>
          <a:chExt cx="0" cy="0"/>
        </a:xfrm>
      </p:grpSpPr>
      <p:sp>
        <p:nvSpPr>
          <p:cNvPr id="109" name="Google Shape;109;p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20"/>
            </a:stretch>
          </a:blipFill>
          <a:ln>
            <a:noFill/>
          </a:ln>
        </p:spPr>
      </p:sp>
      <p:grpSp>
        <p:nvGrpSpPr>
          <p:cNvPr id="110" name="Google Shape;110;p4"/>
          <p:cNvGrpSpPr/>
          <p:nvPr/>
        </p:nvGrpSpPr>
        <p:grpSpPr>
          <a:xfrm>
            <a:off x="591259" y="445668"/>
            <a:ext cx="17014429" cy="9213898"/>
            <a:chOff x="0" y="-19050"/>
            <a:chExt cx="4481166" cy="2426706"/>
          </a:xfrm>
        </p:grpSpPr>
        <p:sp>
          <p:nvSpPr>
            <p:cNvPr id="111" name="Google Shape;111;p4"/>
            <p:cNvSpPr/>
            <p:nvPr/>
          </p:nvSpPr>
          <p:spPr>
            <a:xfrm>
              <a:off x="0" y="0"/>
              <a:ext cx="4481166" cy="2407656"/>
            </a:xfrm>
            <a:custGeom>
              <a:rect b="b" l="l" r="r" t="t"/>
              <a:pathLst>
                <a:path extrusionOk="0" h="2407656" w="4481166">
                  <a:moveTo>
                    <a:pt x="11376" y="0"/>
                  </a:moveTo>
                  <a:lnTo>
                    <a:pt x="4469791" y="0"/>
                  </a:lnTo>
                  <a:cubicBezTo>
                    <a:pt x="4476073" y="0"/>
                    <a:pt x="4481166" y="5093"/>
                    <a:pt x="4481166" y="11376"/>
                  </a:cubicBezTo>
                  <a:lnTo>
                    <a:pt x="4481166" y="2396280"/>
                  </a:lnTo>
                  <a:cubicBezTo>
                    <a:pt x="4481166" y="2399297"/>
                    <a:pt x="4479968" y="2402191"/>
                    <a:pt x="4477834" y="2404324"/>
                  </a:cubicBezTo>
                  <a:cubicBezTo>
                    <a:pt x="4475701" y="2406457"/>
                    <a:pt x="4472808" y="2407656"/>
                    <a:pt x="4469791" y="2407656"/>
                  </a:cubicBezTo>
                  <a:lnTo>
                    <a:pt x="11376" y="2407656"/>
                  </a:lnTo>
                  <a:cubicBezTo>
                    <a:pt x="8359" y="2407656"/>
                    <a:pt x="5465" y="2406457"/>
                    <a:pt x="3332" y="2404324"/>
                  </a:cubicBezTo>
                  <a:cubicBezTo>
                    <a:pt x="1198" y="2402191"/>
                    <a:pt x="0" y="2399297"/>
                    <a:pt x="0" y="2396280"/>
                  </a:cubicBezTo>
                  <a:lnTo>
                    <a:pt x="0" y="11376"/>
                  </a:lnTo>
                  <a:cubicBezTo>
                    <a:pt x="0" y="8359"/>
                    <a:pt x="1198" y="5465"/>
                    <a:pt x="3332" y="3332"/>
                  </a:cubicBezTo>
                  <a:cubicBezTo>
                    <a:pt x="5465" y="1198"/>
                    <a:pt x="8359" y="0"/>
                    <a:pt x="11376" y="0"/>
                  </a:cubicBezTo>
                  <a:close/>
                </a:path>
              </a:pathLst>
            </a:custGeom>
            <a:solidFill>
              <a:srgbClr val="FFFFFF">
                <a:alpha val="86666"/>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4"/>
            <p:cNvSpPr txBox="1"/>
            <p:nvPr/>
          </p:nvSpPr>
          <p:spPr>
            <a:xfrm>
              <a:off x="0" y="-19050"/>
              <a:ext cx="4481166" cy="2426706"/>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3" name="Google Shape;113;p4"/>
          <p:cNvGrpSpPr/>
          <p:nvPr/>
        </p:nvGrpSpPr>
        <p:grpSpPr>
          <a:xfrm>
            <a:off x="914058" y="3644870"/>
            <a:ext cx="3124542" cy="4851430"/>
            <a:chOff x="0" y="-19050"/>
            <a:chExt cx="812800" cy="1279043"/>
          </a:xfrm>
        </p:grpSpPr>
        <p:sp>
          <p:nvSpPr>
            <p:cNvPr id="114" name="Google Shape;114;p4"/>
            <p:cNvSpPr/>
            <p:nvPr/>
          </p:nvSpPr>
          <p:spPr>
            <a:xfrm>
              <a:off x="0" y="0"/>
              <a:ext cx="812800" cy="1259993"/>
            </a:xfrm>
            <a:custGeom>
              <a:rect b="b" l="l" r="r" t="t"/>
              <a:pathLst>
                <a:path extrusionOk="0" h="1259993" w="812800">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cap="sq" cmpd="sng" w="57150">
              <a:solidFill>
                <a:srgbClr val="21355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4"/>
            <p:cNvSpPr txBox="1"/>
            <p:nvPr/>
          </p:nvSpPr>
          <p:spPr>
            <a:xfrm>
              <a:off x="0" y="-19050"/>
              <a:ext cx="812800" cy="1279043"/>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6" name="Google Shape;116;p4"/>
          <p:cNvGrpSpPr/>
          <p:nvPr/>
        </p:nvGrpSpPr>
        <p:grpSpPr>
          <a:xfrm>
            <a:off x="914058" y="5472864"/>
            <a:ext cx="3124542" cy="3023436"/>
            <a:chOff x="0" y="-19050"/>
            <a:chExt cx="822925" cy="796296"/>
          </a:xfrm>
        </p:grpSpPr>
        <p:sp>
          <p:nvSpPr>
            <p:cNvPr id="117" name="Google Shape;117;p4"/>
            <p:cNvSpPr/>
            <p:nvPr/>
          </p:nvSpPr>
          <p:spPr>
            <a:xfrm>
              <a:off x="0" y="0"/>
              <a:ext cx="822925" cy="777246"/>
            </a:xfrm>
            <a:custGeom>
              <a:rect b="b" l="l" r="r" t="t"/>
              <a:pathLst>
                <a:path extrusionOk="0" h="767842" w="795234">
                  <a:moveTo>
                    <a:pt x="0" y="0"/>
                  </a:moveTo>
                  <a:lnTo>
                    <a:pt x="795234" y="0"/>
                  </a:lnTo>
                  <a:lnTo>
                    <a:pt x="795234" y="767842"/>
                  </a:lnTo>
                  <a:lnTo>
                    <a:pt x="0" y="767842"/>
                  </a:lnTo>
                  <a:close/>
                </a:path>
              </a:pathLst>
            </a:custGeom>
            <a:solidFill>
              <a:srgbClr val="263F6B"/>
            </a:solidFill>
            <a:ln>
              <a:noFill/>
            </a:ln>
          </p:spPr>
        </p:sp>
        <p:sp>
          <p:nvSpPr>
            <p:cNvPr id="118" name="Google Shape;118;p4"/>
            <p:cNvSpPr txBox="1"/>
            <p:nvPr/>
          </p:nvSpPr>
          <p:spPr>
            <a:xfrm>
              <a:off x="0" y="-19050"/>
              <a:ext cx="822925" cy="796296"/>
            </a:xfrm>
            <a:prstGeom prst="rect">
              <a:avLst/>
            </a:prstGeom>
            <a:noFill/>
            <a:ln>
              <a:noFill/>
            </a:ln>
          </p:spPr>
          <p:txBody>
            <a:bodyPr anchorCtr="0" anchor="ctr" bIns="50800" lIns="50800" spcFirstLastPara="1" rIns="50800" wrap="square" tIns="50800">
              <a:noAutofit/>
            </a:bodyPr>
            <a:lstStyle/>
            <a:p>
              <a:pPr indent="0" lvl="0" marL="0" marR="0" rtl="0" algn="ctr">
                <a:lnSpc>
                  <a:spcPct val="130013"/>
                </a:lnSpc>
                <a:spcBef>
                  <a:spcPts val="0"/>
                </a:spcBef>
                <a:spcAft>
                  <a:spcPts val="0"/>
                </a:spcAft>
                <a:buNone/>
              </a:pPr>
              <a:r>
                <a:rPr b="0" i="0" lang="en-US" sz="2199" u="none" cap="none" strike="noStrike">
                  <a:solidFill>
                    <a:srgbClr val="FFFFFF"/>
                  </a:solidFill>
                  <a:latin typeface="Montserrat"/>
                  <a:ea typeface="Montserrat"/>
                  <a:cs typeface="Montserrat"/>
                  <a:sym typeface="Montserrat"/>
                </a:rPr>
                <a:t>Year Wise Loan Amount Stats</a:t>
              </a:r>
              <a:endParaRPr/>
            </a:p>
          </p:txBody>
        </p:sp>
      </p:grpSp>
      <p:grpSp>
        <p:nvGrpSpPr>
          <p:cNvPr id="119" name="Google Shape;119;p4"/>
          <p:cNvGrpSpPr/>
          <p:nvPr/>
        </p:nvGrpSpPr>
        <p:grpSpPr>
          <a:xfrm>
            <a:off x="4314483" y="3604229"/>
            <a:ext cx="3181350" cy="4856366"/>
            <a:chOff x="0" y="-19050"/>
            <a:chExt cx="837886" cy="1279043"/>
          </a:xfrm>
        </p:grpSpPr>
        <p:sp>
          <p:nvSpPr>
            <p:cNvPr id="120" name="Google Shape;120;p4"/>
            <p:cNvSpPr/>
            <p:nvPr/>
          </p:nvSpPr>
          <p:spPr>
            <a:xfrm>
              <a:off x="0" y="0"/>
              <a:ext cx="837886" cy="1259993"/>
            </a:xfrm>
            <a:custGeom>
              <a:rect b="b" l="l" r="r" t="t"/>
              <a:pathLst>
                <a:path extrusionOk="0" h="1259993" w="837886">
                  <a:moveTo>
                    <a:pt x="48671" y="0"/>
                  </a:moveTo>
                  <a:lnTo>
                    <a:pt x="789216" y="0"/>
                  </a:lnTo>
                  <a:cubicBezTo>
                    <a:pt x="802124" y="0"/>
                    <a:pt x="814504" y="5128"/>
                    <a:pt x="823631" y="14255"/>
                  </a:cubicBezTo>
                  <a:cubicBezTo>
                    <a:pt x="832759" y="23383"/>
                    <a:pt x="837886" y="35762"/>
                    <a:pt x="837886" y="48671"/>
                  </a:cubicBezTo>
                  <a:lnTo>
                    <a:pt x="837886" y="1211322"/>
                  </a:lnTo>
                  <a:cubicBezTo>
                    <a:pt x="837886" y="1238202"/>
                    <a:pt x="816096" y="1259993"/>
                    <a:pt x="789216" y="1259993"/>
                  </a:cubicBezTo>
                  <a:lnTo>
                    <a:pt x="48671" y="1259993"/>
                  </a:lnTo>
                  <a:cubicBezTo>
                    <a:pt x="35762" y="1259993"/>
                    <a:pt x="23383" y="1254865"/>
                    <a:pt x="14255" y="1245738"/>
                  </a:cubicBezTo>
                  <a:cubicBezTo>
                    <a:pt x="5128" y="1236610"/>
                    <a:pt x="0" y="1224231"/>
                    <a:pt x="0" y="1211322"/>
                  </a:cubicBezTo>
                  <a:lnTo>
                    <a:pt x="0" y="48671"/>
                  </a:lnTo>
                  <a:cubicBezTo>
                    <a:pt x="0" y="21791"/>
                    <a:pt x="21791" y="0"/>
                    <a:pt x="48671" y="0"/>
                  </a:cubicBezTo>
                  <a:close/>
                </a:path>
              </a:pathLst>
            </a:custGeom>
            <a:solidFill>
              <a:srgbClr val="000000">
                <a:alpha val="0"/>
              </a:srgbClr>
            </a:solidFill>
            <a:ln cap="sq" cmpd="sng" w="57150">
              <a:solidFill>
                <a:srgbClr val="21355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4"/>
            <p:cNvSpPr txBox="1"/>
            <p:nvPr/>
          </p:nvSpPr>
          <p:spPr>
            <a:xfrm>
              <a:off x="0" y="-19050"/>
              <a:ext cx="837886" cy="1279043"/>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2" name="Google Shape;122;p4"/>
          <p:cNvGrpSpPr/>
          <p:nvPr/>
        </p:nvGrpSpPr>
        <p:grpSpPr>
          <a:xfrm>
            <a:off x="4314483" y="5472864"/>
            <a:ext cx="3181350" cy="2987731"/>
            <a:chOff x="0" y="-19050"/>
            <a:chExt cx="837886" cy="786892"/>
          </a:xfrm>
        </p:grpSpPr>
        <p:sp>
          <p:nvSpPr>
            <p:cNvPr id="123" name="Google Shape;123;p4"/>
            <p:cNvSpPr/>
            <p:nvPr/>
          </p:nvSpPr>
          <p:spPr>
            <a:xfrm>
              <a:off x="0" y="0"/>
              <a:ext cx="837886" cy="767842"/>
            </a:xfrm>
            <a:custGeom>
              <a:rect b="b" l="l" r="r" t="t"/>
              <a:pathLst>
                <a:path extrusionOk="0" h="767842" w="837886">
                  <a:moveTo>
                    <a:pt x="0" y="0"/>
                  </a:moveTo>
                  <a:lnTo>
                    <a:pt x="837886" y="0"/>
                  </a:lnTo>
                  <a:lnTo>
                    <a:pt x="837886" y="767842"/>
                  </a:lnTo>
                  <a:lnTo>
                    <a:pt x="0" y="767842"/>
                  </a:lnTo>
                  <a:close/>
                </a:path>
              </a:pathLst>
            </a:custGeom>
            <a:solidFill>
              <a:srgbClr val="263F6B"/>
            </a:solidFill>
            <a:ln>
              <a:noFill/>
            </a:ln>
          </p:spPr>
        </p:sp>
        <p:sp>
          <p:nvSpPr>
            <p:cNvPr id="124" name="Google Shape;124;p4"/>
            <p:cNvSpPr txBox="1"/>
            <p:nvPr/>
          </p:nvSpPr>
          <p:spPr>
            <a:xfrm>
              <a:off x="0" y="-19050"/>
              <a:ext cx="837886" cy="786892"/>
            </a:xfrm>
            <a:prstGeom prst="rect">
              <a:avLst/>
            </a:prstGeom>
            <a:noFill/>
            <a:ln>
              <a:noFill/>
            </a:ln>
          </p:spPr>
          <p:txBody>
            <a:bodyPr anchorCtr="0" anchor="ctr" bIns="50800" lIns="50800" spcFirstLastPara="1" rIns="50800" wrap="square" tIns="50800">
              <a:noAutofit/>
            </a:bodyPr>
            <a:lstStyle/>
            <a:p>
              <a:pPr indent="0" lvl="0" marL="0" marR="0" rtl="0" algn="ctr">
                <a:lnSpc>
                  <a:spcPct val="130013"/>
                </a:lnSpc>
                <a:spcBef>
                  <a:spcPts val="0"/>
                </a:spcBef>
                <a:spcAft>
                  <a:spcPts val="0"/>
                </a:spcAft>
                <a:buNone/>
              </a:pPr>
              <a:r>
                <a:rPr b="0" i="0" lang="en-US" sz="2199" u="none" cap="none" strike="noStrike">
                  <a:solidFill>
                    <a:srgbClr val="FFFFFF"/>
                  </a:solidFill>
                  <a:latin typeface="Montserrat"/>
                  <a:ea typeface="Montserrat"/>
                  <a:cs typeface="Montserrat"/>
                  <a:sym typeface="Montserrat"/>
                </a:rPr>
                <a:t>Grade and Sub Grade wise Revolving Bal</a:t>
              </a:r>
              <a:endParaRPr/>
            </a:p>
          </p:txBody>
        </p:sp>
      </p:grpSp>
      <p:grpSp>
        <p:nvGrpSpPr>
          <p:cNvPr id="125" name="Google Shape;125;p4"/>
          <p:cNvGrpSpPr/>
          <p:nvPr/>
        </p:nvGrpSpPr>
        <p:grpSpPr>
          <a:xfrm>
            <a:off x="7714908" y="3604229"/>
            <a:ext cx="3086100" cy="4856366"/>
            <a:chOff x="0" y="-19050"/>
            <a:chExt cx="812800" cy="1279043"/>
          </a:xfrm>
        </p:grpSpPr>
        <p:sp>
          <p:nvSpPr>
            <p:cNvPr id="126" name="Google Shape;126;p4"/>
            <p:cNvSpPr/>
            <p:nvPr/>
          </p:nvSpPr>
          <p:spPr>
            <a:xfrm>
              <a:off x="0" y="0"/>
              <a:ext cx="812800" cy="1259993"/>
            </a:xfrm>
            <a:custGeom>
              <a:rect b="b" l="l" r="r" t="t"/>
              <a:pathLst>
                <a:path extrusionOk="0" h="1259993" w="812800">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cap="sq" cmpd="sng" w="57150">
              <a:solidFill>
                <a:srgbClr val="21355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txBox="1"/>
            <p:nvPr/>
          </p:nvSpPr>
          <p:spPr>
            <a:xfrm>
              <a:off x="0" y="-19050"/>
              <a:ext cx="812800" cy="1279043"/>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8" name="Google Shape;128;p4"/>
          <p:cNvGrpSpPr/>
          <p:nvPr/>
        </p:nvGrpSpPr>
        <p:grpSpPr>
          <a:xfrm>
            <a:off x="7619999" y="5529191"/>
            <a:ext cx="3276602" cy="2931404"/>
            <a:chOff x="-37582" y="-19050"/>
            <a:chExt cx="862974" cy="772057"/>
          </a:xfrm>
        </p:grpSpPr>
        <p:sp>
          <p:nvSpPr>
            <p:cNvPr id="129" name="Google Shape;129;p4"/>
            <p:cNvSpPr/>
            <p:nvPr/>
          </p:nvSpPr>
          <p:spPr>
            <a:xfrm>
              <a:off x="-17512" y="0"/>
              <a:ext cx="822836" cy="753007"/>
            </a:xfrm>
            <a:custGeom>
              <a:rect b="b" l="l" r="r" t="t"/>
              <a:pathLst>
                <a:path extrusionOk="0" h="753007" w="787714">
                  <a:moveTo>
                    <a:pt x="0" y="0"/>
                  </a:moveTo>
                  <a:lnTo>
                    <a:pt x="787714" y="0"/>
                  </a:lnTo>
                  <a:lnTo>
                    <a:pt x="787714" y="753007"/>
                  </a:lnTo>
                  <a:lnTo>
                    <a:pt x="0" y="753007"/>
                  </a:lnTo>
                  <a:close/>
                </a:path>
              </a:pathLst>
            </a:custGeom>
            <a:solidFill>
              <a:srgbClr val="263F6B"/>
            </a:solidFill>
            <a:ln>
              <a:noFill/>
            </a:ln>
          </p:spPr>
        </p:sp>
        <p:sp>
          <p:nvSpPr>
            <p:cNvPr id="130" name="Google Shape;130;p4"/>
            <p:cNvSpPr txBox="1"/>
            <p:nvPr/>
          </p:nvSpPr>
          <p:spPr>
            <a:xfrm>
              <a:off x="-37582" y="-19050"/>
              <a:ext cx="862974" cy="772057"/>
            </a:xfrm>
            <a:prstGeom prst="rect">
              <a:avLst/>
            </a:prstGeom>
            <a:noFill/>
            <a:ln>
              <a:noFill/>
            </a:ln>
          </p:spPr>
          <p:txBody>
            <a:bodyPr anchorCtr="0" anchor="ctr" bIns="50800" lIns="50800" spcFirstLastPara="1" rIns="50800" wrap="square" tIns="50800">
              <a:noAutofit/>
            </a:bodyPr>
            <a:lstStyle/>
            <a:p>
              <a:pPr indent="0" lvl="0" marL="0" marR="0" rtl="0" algn="ctr">
                <a:lnSpc>
                  <a:spcPct val="130013"/>
                </a:lnSpc>
                <a:spcBef>
                  <a:spcPts val="0"/>
                </a:spcBef>
                <a:spcAft>
                  <a:spcPts val="0"/>
                </a:spcAft>
                <a:buNone/>
              </a:pPr>
              <a:r>
                <a:rPr b="0" i="0" lang="en-US" sz="2199" u="none" cap="none" strike="noStrike">
                  <a:solidFill>
                    <a:srgbClr val="FFFFFF"/>
                  </a:solidFill>
                  <a:latin typeface="Montserrat"/>
                  <a:ea typeface="Montserrat"/>
                  <a:cs typeface="Montserrat"/>
                  <a:sym typeface="Montserrat"/>
                </a:rPr>
                <a:t>Total Payment for Verified vs Non Verified Status</a:t>
              </a:r>
              <a:endParaRPr/>
            </a:p>
          </p:txBody>
        </p:sp>
      </p:grpSp>
      <p:grpSp>
        <p:nvGrpSpPr>
          <p:cNvPr id="131" name="Google Shape;131;p4"/>
          <p:cNvGrpSpPr/>
          <p:nvPr/>
        </p:nvGrpSpPr>
        <p:grpSpPr>
          <a:xfrm>
            <a:off x="11020404" y="3604229"/>
            <a:ext cx="3086100" cy="4856366"/>
            <a:chOff x="0" y="-19050"/>
            <a:chExt cx="812800" cy="1279043"/>
          </a:xfrm>
        </p:grpSpPr>
        <p:sp>
          <p:nvSpPr>
            <p:cNvPr id="132" name="Google Shape;132;p4"/>
            <p:cNvSpPr/>
            <p:nvPr/>
          </p:nvSpPr>
          <p:spPr>
            <a:xfrm>
              <a:off x="0" y="0"/>
              <a:ext cx="812800" cy="1259993"/>
            </a:xfrm>
            <a:custGeom>
              <a:rect b="b" l="l" r="r" t="t"/>
              <a:pathLst>
                <a:path extrusionOk="0" h="1259993" w="812800">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cap="sq" cmpd="sng" w="57150">
              <a:solidFill>
                <a:srgbClr val="21355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txBox="1"/>
            <p:nvPr/>
          </p:nvSpPr>
          <p:spPr>
            <a:xfrm>
              <a:off x="0" y="-19050"/>
              <a:ext cx="812800" cy="1279043"/>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4" name="Google Shape;134;p4"/>
          <p:cNvGrpSpPr/>
          <p:nvPr/>
        </p:nvGrpSpPr>
        <p:grpSpPr>
          <a:xfrm>
            <a:off x="11020404" y="5529191"/>
            <a:ext cx="3086100" cy="2931404"/>
            <a:chOff x="0" y="-19050"/>
            <a:chExt cx="812800" cy="772057"/>
          </a:xfrm>
        </p:grpSpPr>
        <p:sp>
          <p:nvSpPr>
            <p:cNvPr id="135" name="Google Shape;135;p4"/>
            <p:cNvSpPr/>
            <p:nvPr/>
          </p:nvSpPr>
          <p:spPr>
            <a:xfrm>
              <a:off x="0" y="0"/>
              <a:ext cx="812800" cy="753007"/>
            </a:xfrm>
            <a:custGeom>
              <a:rect b="b" l="l" r="r" t="t"/>
              <a:pathLst>
                <a:path extrusionOk="0" h="753007" w="812800">
                  <a:moveTo>
                    <a:pt x="0" y="0"/>
                  </a:moveTo>
                  <a:lnTo>
                    <a:pt x="812800" y="0"/>
                  </a:lnTo>
                  <a:lnTo>
                    <a:pt x="812800" y="753007"/>
                  </a:lnTo>
                  <a:lnTo>
                    <a:pt x="0" y="753007"/>
                  </a:lnTo>
                  <a:close/>
                </a:path>
              </a:pathLst>
            </a:custGeom>
            <a:solidFill>
              <a:srgbClr val="263F6B"/>
            </a:solidFill>
            <a:ln>
              <a:noFill/>
            </a:ln>
          </p:spPr>
        </p:sp>
        <p:sp>
          <p:nvSpPr>
            <p:cNvPr id="136" name="Google Shape;136;p4"/>
            <p:cNvSpPr txBox="1"/>
            <p:nvPr/>
          </p:nvSpPr>
          <p:spPr>
            <a:xfrm>
              <a:off x="0" y="-19050"/>
              <a:ext cx="812800" cy="772057"/>
            </a:xfrm>
            <a:prstGeom prst="rect">
              <a:avLst/>
            </a:prstGeom>
            <a:noFill/>
            <a:ln>
              <a:noFill/>
            </a:ln>
          </p:spPr>
          <p:txBody>
            <a:bodyPr anchorCtr="0" anchor="ctr" bIns="50800" lIns="50800" spcFirstLastPara="1" rIns="50800" wrap="square" tIns="50800">
              <a:noAutofit/>
            </a:bodyPr>
            <a:lstStyle/>
            <a:p>
              <a:pPr indent="0" lvl="0" marL="0" marR="0" rtl="0" algn="ctr">
                <a:lnSpc>
                  <a:spcPct val="130013"/>
                </a:lnSpc>
                <a:spcBef>
                  <a:spcPts val="0"/>
                </a:spcBef>
                <a:spcAft>
                  <a:spcPts val="0"/>
                </a:spcAft>
                <a:buNone/>
              </a:pPr>
              <a:r>
                <a:rPr b="0" i="0" lang="en-US" sz="2199" u="none" cap="none" strike="noStrike">
                  <a:solidFill>
                    <a:srgbClr val="FFFFFF"/>
                  </a:solidFill>
                  <a:latin typeface="Montserrat"/>
                  <a:ea typeface="Montserrat"/>
                  <a:cs typeface="Montserrat"/>
                  <a:sym typeface="Montserrat"/>
                </a:rPr>
                <a:t>State wise and Month Wise Loan status</a:t>
              </a:r>
              <a:endParaRPr/>
            </a:p>
          </p:txBody>
        </p:sp>
      </p:grpSp>
      <p:grpSp>
        <p:nvGrpSpPr>
          <p:cNvPr id="137" name="Google Shape;137;p4"/>
          <p:cNvGrpSpPr/>
          <p:nvPr/>
        </p:nvGrpSpPr>
        <p:grpSpPr>
          <a:xfrm>
            <a:off x="14325579" y="3604229"/>
            <a:ext cx="3086100" cy="4856366"/>
            <a:chOff x="0" y="-19050"/>
            <a:chExt cx="812800" cy="1279043"/>
          </a:xfrm>
        </p:grpSpPr>
        <p:sp>
          <p:nvSpPr>
            <p:cNvPr id="138" name="Google Shape;138;p4"/>
            <p:cNvSpPr/>
            <p:nvPr/>
          </p:nvSpPr>
          <p:spPr>
            <a:xfrm>
              <a:off x="0" y="0"/>
              <a:ext cx="812800" cy="1259993"/>
            </a:xfrm>
            <a:custGeom>
              <a:rect b="b" l="l" r="r" t="t"/>
              <a:pathLst>
                <a:path extrusionOk="0" h="1259993" w="812800">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cap="sq" cmpd="sng" w="57150">
              <a:solidFill>
                <a:srgbClr val="21355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txBox="1"/>
            <p:nvPr/>
          </p:nvSpPr>
          <p:spPr>
            <a:xfrm>
              <a:off x="0" y="-19050"/>
              <a:ext cx="812800" cy="1279043"/>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0" name="Google Shape;140;p4"/>
          <p:cNvGrpSpPr/>
          <p:nvPr/>
        </p:nvGrpSpPr>
        <p:grpSpPr>
          <a:xfrm>
            <a:off x="14325579" y="5529191"/>
            <a:ext cx="3086100" cy="2931404"/>
            <a:chOff x="0" y="-19050"/>
            <a:chExt cx="812800" cy="772057"/>
          </a:xfrm>
        </p:grpSpPr>
        <p:sp>
          <p:nvSpPr>
            <p:cNvPr id="141" name="Google Shape;141;p4"/>
            <p:cNvSpPr/>
            <p:nvPr/>
          </p:nvSpPr>
          <p:spPr>
            <a:xfrm>
              <a:off x="0" y="0"/>
              <a:ext cx="812800" cy="753007"/>
            </a:xfrm>
            <a:custGeom>
              <a:rect b="b" l="l" r="r" t="t"/>
              <a:pathLst>
                <a:path extrusionOk="0" h="753007" w="812800">
                  <a:moveTo>
                    <a:pt x="0" y="0"/>
                  </a:moveTo>
                  <a:lnTo>
                    <a:pt x="812800" y="0"/>
                  </a:lnTo>
                  <a:lnTo>
                    <a:pt x="812800" y="753007"/>
                  </a:lnTo>
                  <a:lnTo>
                    <a:pt x="0" y="753007"/>
                  </a:lnTo>
                  <a:close/>
                </a:path>
              </a:pathLst>
            </a:custGeom>
            <a:solidFill>
              <a:srgbClr val="263F6B"/>
            </a:solidFill>
            <a:ln>
              <a:noFill/>
            </a:ln>
          </p:spPr>
        </p:sp>
        <p:sp>
          <p:nvSpPr>
            <p:cNvPr id="142" name="Google Shape;142;p4"/>
            <p:cNvSpPr txBox="1"/>
            <p:nvPr/>
          </p:nvSpPr>
          <p:spPr>
            <a:xfrm>
              <a:off x="0" y="-19050"/>
              <a:ext cx="812800" cy="772057"/>
            </a:xfrm>
            <a:prstGeom prst="rect">
              <a:avLst/>
            </a:prstGeom>
            <a:noFill/>
            <a:ln>
              <a:noFill/>
            </a:ln>
          </p:spPr>
          <p:txBody>
            <a:bodyPr anchorCtr="0" anchor="ctr" bIns="50800" lIns="50800" spcFirstLastPara="1" rIns="50800" wrap="square" tIns="50800">
              <a:noAutofit/>
            </a:bodyPr>
            <a:lstStyle/>
            <a:p>
              <a:pPr indent="0" lvl="0" marL="0" marR="0" rtl="0" algn="ctr">
                <a:lnSpc>
                  <a:spcPct val="130013"/>
                </a:lnSpc>
                <a:spcBef>
                  <a:spcPts val="0"/>
                </a:spcBef>
                <a:spcAft>
                  <a:spcPts val="0"/>
                </a:spcAft>
                <a:buNone/>
              </a:pPr>
              <a:r>
                <a:rPr b="0" i="0" lang="en-US" sz="2199" u="none" cap="none" strike="noStrike">
                  <a:solidFill>
                    <a:srgbClr val="FFFFFF"/>
                  </a:solidFill>
                  <a:latin typeface="Montserrat"/>
                  <a:ea typeface="Montserrat"/>
                  <a:cs typeface="Montserrat"/>
                  <a:sym typeface="Montserrat"/>
                </a:rPr>
                <a:t>Home Ownership vs Last Payment Date Status </a:t>
              </a:r>
              <a:endParaRPr/>
            </a:p>
          </p:txBody>
        </p:sp>
      </p:grpSp>
      <p:sp>
        <p:nvSpPr>
          <p:cNvPr id="143" name="Google Shape;143;p4"/>
          <p:cNvSpPr/>
          <p:nvPr/>
        </p:nvSpPr>
        <p:spPr>
          <a:xfrm>
            <a:off x="5222179" y="3993533"/>
            <a:ext cx="1365957" cy="1249230"/>
          </a:xfrm>
          <a:custGeom>
            <a:rect b="b" l="l" r="r" t="t"/>
            <a:pathLst>
              <a:path extrusionOk="0" h="1249230" w="1365957">
                <a:moveTo>
                  <a:pt x="0" y="0"/>
                </a:moveTo>
                <a:lnTo>
                  <a:pt x="1365957" y="0"/>
                </a:lnTo>
                <a:lnTo>
                  <a:pt x="1365957" y="1249230"/>
                </a:lnTo>
                <a:lnTo>
                  <a:pt x="0" y="1249230"/>
                </a:lnTo>
                <a:lnTo>
                  <a:pt x="0" y="0"/>
                </a:lnTo>
                <a:close/>
              </a:path>
            </a:pathLst>
          </a:custGeom>
          <a:blipFill rotWithShape="1">
            <a:blip r:embed="rId4">
              <a:alphaModFix/>
            </a:blip>
            <a:stretch>
              <a:fillRect b="0" l="0" r="0" t="0"/>
            </a:stretch>
          </a:blipFill>
          <a:ln>
            <a:noFill/>
          </a:ln>
        </p:spPr>
      </p:sp>
      <p:sp>
        <p:nvSpPr>
          <p:cNvPr id="144" name="Google Shape;144;p4"/>
          <p:cNvSpPr/>
          <p:nvPr/>
        </p:nvSpPr>
        <p:spPr>
          <a:xfrm>
            <a:off x="8528087" y="3941995"/>
            <a:ext cx="1231827" cy="1352305"/>
          </a:xfrm>
          <a:custGeom>
            <a:rect b="b" l="l" r="r" t="t"/>
            <a:pathLst>
              <a:path extrusionOk="0" h="1352305" w="1231827">
                <a:moveTo>
                  <a:pt x="0" y="0"/>
                </a:moveTo>
                <a:lnTo>
                  <a:pt x="1231826" y="0"/>
                </a:lnTo>
                <a:lnTo>
                  <a:pt x="1231826" y="1352305"/>
                </a:lnTo>
                <a:lnTo>
                  <a:pt x="0" y="1352305"/>
                </a:lnTo>
                <a:lnTo>
                  <a:pt x="0" y="0"/>
                </a:lnTo>
                <a:close/>
              </a:path>
            </a:pathLst>
          </a:custGeom>
          <a:blipFill rotWithShape="1">
            <a:blip r:embed="rId5">
              <a:alphaModFix/>
            </a:blip>
            <a:stretch>
              <a:fillRect b="0" l="0" r="0" t="0"/>
            </a:stretch>
          </a:blipFill>
          <a:ln>
            <a:noFill/>
          </a:ln>
        </p:spPr>
      </p:sp>
      <p:sp>
        <p:nvSpPr>
          <p:cNvPr id="145" name="Google Shape;145;p4"/>
          <p:cNvSpPr/>
          <p:nvPr/>
        </p:nvSpPr>
        <p:spPr>
          <a:xfrm>
            <a:off x="12049910" y="3959758"/>
            <a:ext cx="1027087" cy="1316779"/>
          </a:xfrm>
          <a:custGeom>
            <a:rect b="b" l="l" r="r" t="t"/>
            <a:pathLst>
              <a:path extrusionOk="0" h="1316779" w="1027087">
                <a:moveTo>
                  <a:pt x="0" y="0"/>
                </a:moveTo>
                <a:lnTo>
                  <a:pt x="1027088" y="0"/>
                </a:lnTo>
                <a:lnTo>
                  <a:pt x="1027088" y="1316779"/>
                </a:lnTo>
                <a:lnTo>
                  <a:pt x="0" y="1316779"/>
                </a:lnTo>
                <a:lnTo>
                  <a:pt x="0" y="0"/>
                </a:lnTo>
                <a:close/>
              </a:path>
            </a:pathLst>
          </a:custGeom>
          <a:blipFill rotWithShape="1">
            <a:blip r:embed="rId6">
              <a:alphaModFix/>
            </a:blip>
            <a:stretch>
              <a:fillRect b="0" l="0" r="0" t="0"/>
            </a:stretch>
          </a:blipFill>
          <a:ln>
            <a:noFill/>
          </a:ln>
        </p:spPr>
      </p:sp>
      <p:sp>
        <p:nvSpPr>
          <p:cNvPr id="146" name="Google Shape;146;p4"/>
          <p:cNvSpPr/>
          <p:nvPr/>
        </p:nvSpPr>
        <p:spPr>
          <a:xfrm>
            <a:off x="15321656" y="4092795"/>
            <a:ext cx="1093946" cy="1035146"/>
          </a:xfrm>
          <a:custGeom>
            <a:rect b="b" l="l" r="r" t="t"/>
            <a:pathLst>
              <a:path extrusionOk="0" h="1035146" w="1093946">
                <a:moveTo>
                  <a:pt x="0" y="0"/>
                </a:moveTo>
                <a:lnTo>
                  <a:pt x="1093946" y="0"/>
                </a:lnTo>
                <a:lnTo>
                  <a:pt x="1093946" y="1035146"/>
                </a:lnTo>
                <a:lnTo>
                  <a:pt x="0" y="1035146"/>
                </a:lnTo>
                <a:lnTo>
                  <a:pt x="0" y="0"/>
                </a:lnTo>
                <a:close/>
              </a:path>
            </a:pathLst>
          </a:custGeom>
          <a:blipFill rotWithShape="1">
            <a:blip r:embed="rId7">
              <a:alphaModFix/>
            </a:blip>
            <a:stretch>
              <a:fillRect b="0" l="0" r="0" t="0"/>
            </a:stretch>
          </a:blipFill>
          <a:ln>
            <a:noFill/>
          </a:ln>
        </p:spPr>
      </p:sp>
      <p:sp>
        <p:nvSpPr>
          <p:cNvPr id="147" name="Google Shape;147;p4"/>
          <p:cNvSpPr/>
          <p:nvPr/>
        </p:nvSpPr>
        <p:spPr>
          <a:xfrm>
            <a:off x="1805131" y="3939140"/>
            <a:ext cx="1237256" cy="1303623"/>
          </a:xfrm>
          <a:custGeom>
            <a:rect b="b" l="l" r="r" t="t"/>
            <a:pathLst>
              <a:path extrusionOk="0" h="1303623" w="1237256">
                <a:moveTo>
                  <a:pt x="0" y="0"/>
                </a:moveTo>
                <a:lnTo>
                  <a:pt x="1237257" y="0"/>
                </a:lnTo>
                <a:lnTo>
                  <a:pt x="1237257" y="1303623"/>
                </a:lnTo>
                <a:lnTo>
                  <a:pt x="0" y="1303623"/>
                </a:lnTo>
                <a:lnTo>
                  <a:pt x="0" y="0"/>
                </a:lnTo>
                <a:close/>
              </a:path>
            </a:pathLst>
          </a:custGeom>
          <a:blipFill rotWithShape="1">
            <a:blip r:embed="rId8">
              <a:alphaModFix/>
            </a:blip>
            <a:stretch>
              <a:fillRect b="0" l="0" r="0" t="0"/>
            </a:stretch>
          </a:blipFill>
          <a:ln>
            <a:noFill/>
          </a:ln>
        </p:spPr>
      </p:sp>
      <p:sp>
        <p:nvSpPr>
          <p:cNvPr id="148" name="Google Shape;148;p4"/>
          <p:cNvSpPr txBox="1"/>
          <p:nvPr/>
        </p:nvSpPr>
        <p:spPr>
          <a:xfrm>
            <a:off x="3690980" y="1702311"/>
            <a:ext cx="10906040" cy="815441"/>
          </a:xfrm>
          <a:prstGeom prst="rect">
            <a:avLst/>
          </a:prstGeom>
          <a:noFill/>
          <a:ln>
            <a:noFill/>
          </a:ln>
        </p:spPr>
        <p:txBody>
          <a:bodyPr anchorCtr="0" anchor="t" bIns="0" lIns="0" spcFirstLastPara="1" rIns="0" wrap="square" tIns="0">
            <a:spAutoFit/>
          </a:bodyPr>
          <a:lstStyle/>
          <a:p>
            <a:pPr indent="0" lvl="0" marL="0" marR="0" rtl="0" algn="ctr">
              <a:lnSpc>
                <a:spcPct val="137997"/>
              </a:lnSpc>
              <a:spcBef>
                <a:spcPts val="0"/>
              </a:spcBef>
              <a:spcAft>
                <a:spcPts val="0"/>
              </a:spcAft>
              <a:buNone/>
            </a:pPr>
            <a:r>
              <a:rPr b="0" i="0" lang="en-US" sz="4745" u="none" cap="none" strike="noStrike">
                <a:solidFill>
                  <a:srgbClr val="263F6B"/>
                </a:solidFill>
                <a:latin typeface="Archivo Black"/>
                <a:ea typeface="Archivo Black"/>
                <a:cs typeface="Archivo Black"/>
                <a:sym typeface="Archivo Black"/>
              </a:rPr>
              <a:t>BANK ANALYSIS KPI’S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grpSp>
        <p:nvGrpSpPr>
          <p:cNvPr id="153" name="Google Shape;153;p5"/>
          <p:cNvGrpSpPr/>
          <p:nvPr/>
        </p:nvGrpSpPr>
        <p:grpSpPr>
          <a:xfrm>
            <a:off x="2238013" y="-347079"/>
            <a:ext cx="3598457" cy="10587600"/>
            <a:chOff x="0" y="-19050"/>
            <a:chExt cx="947742" cy="2788504"/>
          </a:xfrm>
        </p:grpSpPr>
        <p:sp>
          <p:nvSpPr>
            <p:cNvPr id="154" name="Google Shape;154;p5"/>
            <p:cNvSpPr/>
            <p:nvPr/>
          </p:nvSpPr>
          <p:spPr>
            <a:xfrm>
              <a:off x="0" y="0"/>
              <a:ext cx="947742" cy="2769454"/>
            </a:xfrm>
            <a:custGeom>
              <a:rect b="b" l="l" r="r" t="t"/>
              <a:pathLst>
                <a:path extrusionOk="0" h="2769454" w="947742">
                  <a:moveTo>
                    <a:pt x="0" y="0"/>
                  </a:moveTo>
                  <a:lnTo>
                    <a:pt x="947742" y="0"/>
                  </a:lnTo>
                  <a:lnTo>
                    <a:pt x="947742" y="2769454"/>
                  </a:lnTo>
                  <a:lnTo>
                    <a:pt x="0" y="2769454"/>
                  </a:lnTo>
                  <a:close/>
                </a:path>
              </a:pathLst>
            </a:custGeom>
            <a:solidFill>
              <a:srgbClr val="213559"/>
            </a:solidFill>
            <a:ln>
              <a:noFill/>
            </a:ln>
          </p:spPr>
        </p:sp>
        <p:sp>
          <p:nvSpPr>
            <p:cNvPr id="155" name="Google Shape;155;p5"/>
            <p:cNvSpPr txBox="1"/>
            <p:nvPr/>
          </p:nvSpPr>
          <p:spPr>
            <a:xfrm>
              <a:off x="0" y="-19050"/>
              <a:ext cx="947742" cy="2788504"/>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56" name="Google Shape;156;p5"/>
          <p:cNvSpPr/>
          <p:nvPr/>
        </p:nvSpPr>
        <p:spPr>
          <a:xfrm>
            <a:off x="11422830" y="4440101"/>
            <a:ext cx="11672940" cy="9965773"/>
          </a:xfrm>
          <a:custGeom>
            <a:rect b="b" l="l" r="r" t="t"/>
            <a:pathLst>
              <a:path extrusionOk="0" h="9965773" w="11672940">
                <a:moveTo>
                  <a:pt x="0" y="0"/>
                </a:moveTo>
                <a:lnTo>
                  <a:pt x="11672940" y="0"/>
                </a:lnTo>
                <a:lnTo>
                  <a:pt x="11672940" y="9965773"/>
                </a:lnTo>
                <a:lnTo>
                  <a:pt x="0" y="9965773"/>
                </a:lnTo>
                <a:lnTo>
                  <a:pt x="0" y="0"/>
                </a:lnTo>
                <a:close/>
              </a:path>
            </a:pathLst>
          </a:custGeom>
          <a:blipFill rotWithShape="1">
            <a:blip r:embed="rId3">
              <a:alphaModFix/>
            </a:blip>
            <a:stretch>
              <a:fillRect b="0" l="0" r="0" t="0"/>
            </a:stretch>
          </a:blipFill>
          <a:ln>
            <a:noFill/>
          </a:ln>
        </p:spPr>
      </p:sp>
      <p:sp>
        <p:nvSpPr>
          <p:cNvPr id="157" name="Google Shape;157;p5"/>
          <p:cNvSpPr/>
          <p:nvPr/>
        </p:nvSpPr>
        <p:spPr>
          <a:xfrm>
            <a:off x="54385" y="8623345"/>
            <a:ext cx="7965713" cy="1269909"/>
          </a:xfrm>
          <a:custGeom>
            <a:rect b="b" l="l" r="r" t="t"/>
            <a:pathLst>
              <a:path extrusionOk="0" h="1269909" w="7965713">
                <a:moveTo>
                  <a:pt x="0" y="0"/>
                </a:moveTo>
                <a:lnTo>
                  <a:pt x="7965713" y="0"/>
                </a:lnTo>
                <a:lnTo>
                  <a:pt x="7965713" y="1269910"/>
                </a:lnTo>
                <a:lnTo>
                  <a:pt x="0" y="1269910"/>
                </a:lnTo>
                <a:lnTo>
                  <a:pt x="0" y="0"/>
                </a:lnTo>
                <a:close/>
              </a:path>
            </a:pathLst>
          </a:custGeom>
          <a:blipFill rotWithShape="1">
            <a:blip r:embed="rId4">
              <a:alphaModFix/>
            </a:blip>
            <a:stretch>
              <a:fillRect b="0" l="0" r="0" t="-23883"/>
            </a:stretch>
          </a:blipFill>
          <a:ln>
            <a:noFill/>
          </a:ln>
        </p:spPr>
      </p:sp>
      <p:grpSp>
        <p:nvGrpSpPr>
          <p:cNvPr id="158" name="Google Shape;158;p5"/>
          <p:cNvGrpSpPr/>
          <p:nvPr/>
        </p:nvGrpSpPr>
        <p:grpSpPr>
          <a:xfrm>
            <a:off x="-461056" y="2400300"/>
            <a:ext cx="8996596" cy="5712407"/>
            <a:chOff x="0" y="0"/>
            <a:chExt cx="7981950" cy="4578350"/>
          </a:xfrm>
        </p:grpSpPr>
        <p:sp>
          <p:nvSpPr>
            <p:cNvPr id="159" name="Google Shape;159;p5"/>
            <p:cNvSpPr/>
            <p:nvPr/>
          </p:nvSpPr>
          <p:spPr>
            <a:xfrm>
              <a:off x="765810" y="21590"/>
              <a:ext cx="6451600" cy="4326890"/>
            </a:xfrm>
            <a:custGeom>
              <a:rect b="b" l="l" r="r" t="t"/>
              <a:pathLst>
                <a:path extrusionOk="0"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5"/>
            <p:cNvSpPr/>
            <p:nvPr/>
          </p:nvSpPr>
          <p:spPr>
            <a:xfrm>
              <a:off x="0" y="0"/>
              <a:ext cx="7981950" cy="4542790"/>
            </a:xfrm>
            <a:custGeom>
              <a:rect b="b" l="l" r="r" t="t"/>
              <a:pathLst>
                <a:path extrusionOk="0"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5"/>
            <p:cNvSpPr/>
            <p:nvPr/>
          </p:nvSpPr>
          <p:spPr>
            <a:xfrm>
              <a:off x="3460750" y="4349750"/>
              <a:ext cx="1059180" cy="96520"/>
            </a:xfrm>
            <a:custGeom>
              <a:rect b="b" l="l" r="r" t="t"/>
              <a:pathLst>
                <a:path extrusionOk="0"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5"/>
            <p:cNvSpPr/>
            <p:nvPr/>
          </p:nvSpPr>
          <p:spPr>
            <a:xfrm>
              <a:off x="163830" y="4542790"/>
              <a:ext cx="7654290" cy="35560"/>
            </a:xfrm>
            <a:custGeom>
              <a:rect b="b" l="l" r="r" t="t"/>
              <a:pathLst>
                <a:path extrusionOk="0"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5"/>
            <p:cNvSpPr/>
            <p:nvPr/>
          </p:nvSpPr>
          <p:spPr>
            <a:xfrm>
              <a:off x="962660" y="276860"/>
              <a:ext cx="6055360" cy="3789680"/>
            </a:xfrm>
            <a:custGeom>
              <a:rect b="b" l="l" r="r" t="t"/>
              <a:pathLst>
                <a:path extrusionOk="0" h="3789680" w="6055360">
                  <a:moveTo>
                    <a:pt x="0" y="0"/>
                  </a:moveTo>
                  <a:lnTo>
                    <a:pt x="6055360" y="0"/>
                  </a:lnTo>
                  <a:lnTo>
                    <a:pt x="6055360" y="3789680"/>
                  </a:lnTo>
                  <a:lnTo>
                    <a:pt x="0" y="3789680"/>
                  </a:lnTo>
                  <a:close/>
                </a:path>
              </a:pathLst>
            </a:custGeom>
            <a:blipFill rotWithShape="1">
              <a:blip r:embed="rId5">
                <a:alphaModFix/>
              </a:blip>
              <a:stretch>
                <a:fillRect b="-1363" l="0" r="0" t="-1363"/>
              </a:stretch>
            </a:blipFill>
            <a:ln>
              <a:noFill/>
            </a:ln>
          </p:spPr>
        </p:sp>
      </p:grpSp>
      <p:sp>
        <p:nvSpPr>
          <p:cNvPr id="164" name="Google Shape;164;p5"/>
          <p:cNvSpPr/>
          <p:nvPr/>
        </p:nvSpPr>
        <p:spPr>
          <a:xfrm>
            <a:off x="-5836470" y="-4982886"/>
            <a:ext cx="11672940" cy="9965773"/>
          </a:xfrm>
          <a:custGeom>
            <a:rect b="b" l="l" r="r" t="t"/>
            <a:pathLst>
              <a:path extrusionOk="0" h="9965773" w="11672940">
                <a:moveTo>
                  <a:pt x="0" y="0"/>
                </a:moveTo>
                <a:lnTo>
                  <a:pt x="11672940" y="0"/>
                </a:lnTo>
                <a:lnTo>
                  <a:pt x="11672940" y="9965772"/>
                </a:lnTo>
                <a:lnTo>
                  <a:pt x="0" y="9965772"/>
                </a:lnTo>
                <a:lnTo>
                  <a:pt x="0" y="0"/>
                </a:lnTo>
                <a:close/>
              </a:path>
            </a:pathLst>
          </a:custGeom>
          <a:blipFill rotWithShape="1">
            <a:blip r:embed="rId3">
              <a:alphaModFix/>
            </a:blip>
            <a:stretch>
              <a:fillRect b="0" l="0" r="0" t="0"/>
            </a:stretch>
          </a:blipFill>
          <a:ln>
            <a:noFill/>
          </a:ln>
        </p:spPr>
      </p:sp>
      <p:grpSp>
        <p:nvGrpSpPr>
          <p:cNvPr id="165" name="Google Shape;165;p5"/>
          <p:cNvGrpSpPr/>
          <p:nvPr/>
        </p:nvGrpSpPr>
        <p:grpSpPr>
          <a:xfrm>
            <a:off x="6776555" y="2"/>
            <a:ext cx="11144604" cy="2010053"/>
            <a:chOff x="0" y="-74991"/>
            <a:chExt cx="1673032" cy="301749"/>
          </a:xfrm>
        </p:grpSpPr>
        <p:sp>
          <p:nvSpPr>
            <p:cNvPr id="166" name="Google Shape;166;p5"/>
            <p:cNvSpPr/>
            <p:nvPr/>
          </p:nvSpPr>
          <p:spPr>
            <a:xfrm>
              <a:off x="0" y="0"/>
              <a:ext cx="1672245" cy="158874"/>
            </a:xfrm>
            <a:custGeom>
              <a:rect b="b" l="l" r="r" t="t"/>
              <a:pathLst>
                <a:path extrusionOk="0" h="158874" w="1672245">
                  <a:moveTo>
                    <a:pt x="0" y="0"/>
                  </a:moveTo>
                  <a:lnTo>
                    <a:pt x="1672245" y="0"/>
                  </a:lnTo>
                  <a:lnTo>
                    <a:pt x="1672245" y="158874"/>
                  </a:lnTo>
                  <a:lnTo>
                    <a:pt x="0" y="158874"/>
                  </a:lnTo>
                  <a:close/>
                </a:path>
              </a:pathLst>
            </a:custGeom>
            <a:solidFill>
              <a:srgbClr val="263F6B"/>
            </a:solidFill>
            <a:ln cap="sq" cmpd="sng" w="38100">
              <a:solidFill>
                <a:srgbClr val="FEFFFF"/>
              </a:solidFill>
              <a:prstDash val="solid"/>
              <a:miter lim="8000"/>
              <a:headEnd len="sm" w="sm" type="none"/>
              <a:tailEnd len="sm" w="sm" type="none"/>
            </a:ln>
          </p:spPr>
        </p:sp>
        <p:sp>
          <p:nvSpPr>
            <p:cNvPr id="167" name="Google Shape;167;p5"/>
            <p:cNvSpPr txBox="1"/>
            <p:nvPr/>
          </p:nvSpPr>
          <p:spPr>
            <a:xfrm>
              <a:off x="787" y="-74991"/>
              <a:ext cx="1672245" cy="301749"/>
            </a:xfrm>
            <a:prstGeom prst="rect">
              <a:avLst/>
            </a:prstGeom>
            <a:noFill/>
            <a:ln>
              <a:noFill/>
            </a:ln>
          </p:spPr>
          <p:txBody>
            <a:bodyPr anchorCtr="0" anchor="ctr" bIns="139700" lIns="139700" spcFirstLastPara="1" rIns="139700" wrap="square" tIns="139700">
              <a:noAutofit/>
            </a:bodyPr>
            <a:lstStyle/>
            <a:p>
              <a:pPr indent="0" lvl="0" marL="0" marR="0" rtl="0" algn="ctr">
                <a:lnSpc>
                  <a:spcPct val="156998"/>
                </a:lnSpc>
                <a:spcBef>
                  <a:spcPts val="0"/>
                </a:spcBef>
                <a:spcAft>
                  <a:spcPts val="0"/>
                </a:spcAft>
                <a:buNone/>
              </a:pPr>
              <a:r>
                <a:rPr b="0" i="0" lang="en-US" sz="3565" u="none" cap="none" strike="noStrike">
                  <a:solidFill>
                    <a:srgbClr val="FDFBFB"/>
                  </a:solidFill>
                  <a:latin typeface="Arimo"/>
                  <a:ea typeface="Arimo"/>
                  <a:cs typeface="Arimo"/>
                  <a:sym typeface="Arimo"/>
                </a:rPr>
                <a:t>KPI 1 : YEARWISE LOAN AMOUNT STATS</a:t>
              </a:r>
              <a:endParaRPr/>
            </a:p>
          </p:txBody>
        </p:sp>
      </p:grpSp>
      <p:sp>
        <p:nvSpPr>
          <p:cNvPr id="168" name="Google Shape;168;p5"/>
          <p:cNvSpPr txBox="1"/>
          <p:nvPr/>
        </p:nvSpPr>
        <p:spPr>
          <a:xfrm>
            <a:off x="8754085" y="2133061"/>
            <a:ext cx="8505215" cy="7434136"/>
          </a:xfrm>
          <a:prstGeom prst="rect">
            <a:avLst/>
          </a:prstGeom>
          <a:noFill/>
          <a:ln>
            <a:noFill/>
          </a:ln>
        </p:spPr>
        <p:txBody>
          <a:bodyPr anchorCtr="0" anchor="t" bIns="0" lIns="0" spcFirstLastPara="1" rIns="0" wrap="square" tIns="0">
            <a:spAutoFit/>
          </a:bodyPr>
          <a:lstStyle/>
          <a:p>
            <a:pPr indent="-304148" lvl="1" marL="608297" marR="0" rtl="0" algn="l">
              <a:lnSpc>
                <a:spcPct val="140007"/>
              </a:lnSpc>
              <a:spcBef>
                <a:spcPts val="0"/>
              </a:spcBef>
              <a:spcAft>
                <a:spcPts val="0"/>
              </a:spcAft>
              <a:buClr>
                <a:srgbClr val="00297C"/>
              </a:buClr>
              <a:buSzPts val="2817"/>
              <a:buFont typeface="Arial"/>
              <a:buChar char="•"/>
            </a:pPr>
            <a:r>
              <a:rPr b="0" i="0" lang="en-US" sz="2817" u="none" cap="none" strike="noStrike">
                <a:solidFill>
                  <a:srgbClr val="00297C"/>
                </a:solidFill>
                <a:latin typeface="Arimo"/>
                <a:ea typeface="Arimo"/>
                <a:cs typeface="Arimo"/>
                <a:sym typeface="Arimo"/>
              </a:rPr>
              <a:t>Helps to identify trends and pattern in loan disbursement.</a:t>
            </a:r>
            <a:endParaRPr/>
          </a:p>
          <a:p>
            <a:pPr indent="0" lvl="0" marL="0" marR="0" rtl="0" algn="l">
              <a:lnSpc>
                <a:spcPct val="140007"/>
              </a:lnSpc>
              <a:spcBef>
                <a:spcPts val="0"/>
              </a:spcBef>
              <a:spcAft>
                <a:spcPts val="0"/>
              </a:spcAft>
              <a:buNone/>
            </a:pPr>
            <a:r>
              <a:t/>
            </a:r>
            <a:endParaRPr b="0" i="0" sz="2817" u="none" cap="none" strike="noStrike">
              <a:solidFill>
                <a:srgbClr val="00297C"/>
              </a:solidFill>
              <a:latin typeface="Arimo"/>
              <a:ea typeface="Arimo"/>
              <a:cs typeface="Arimo"/>
              <a:sym typeface="Arimo"/>
            </a:endParaRPr>
          </a:p>
          <a:p>
            <a:pPr indent="-304148" lvl="1" marL="608297" marR="0" rtl="0" algn="l">
              <a:lnSpc>
                <a:spcPct val="140007"/>
              </a:lnSpc>
              <a:spcBef>
                <a:spcPts val="0"/>
              </a:spcBef>
              <a:spcAft>
                <a:spcPts val="0"/>
              </a:spcAft>
              <a:buClr>
                <a:srgbClr val="00297C"/>
              </a:buClr>
              <a:buSzPts val="2817"/>
              <a:buFont typeface="Arial"/>
              <a:buChar char="•"/>
            </a:pPr>
            <a:r>
              <a:rPr b="0" i="0" lang="en-US" sz="2817" u="none" cap="none" strike="noStrike">
                <a:solidFill>
                  <a:srgbClr val="00297C"/>
                </a:solidFill>
                <a:latin typeface="Arimo"/>
                <a:ea typeface="Arimo"/>
                <a:cs typeface="Arimo"/>
                <a:sym typeface="Arimo"/>
              </a:rPr>
              <a:t>There is exponential growth of loan amount from the year 2007 to 2011, increased from  2 Million to 261 Million dollars.</a:t>
            </a:r>
            <a:endParaRPr/>
          </a:p>
          <a:p>
            <a:pPr indent="0" lvl="0" marL="0" marR="0" rtl="0" algn="l">
              <a:lnSpc>
                <a:spcPct val="140007"/>
              </a:lnSpc>
              <a:spcBef>
                <a:spcPts val="0"/>
              </a:spcBef>
              <a:spcAft>
                <a:spcPts val="0"/>
              </a:spcAft>
              <a:buNone/>
            </a:pPr>
            <a:r>
              <a:t/>
            </a:r>
            <a:endParaRPr b="0" i="0" sz="2817" u="none" cap="none" strike="noStrike">
              <a:solidFill>
                <a:srgbClr val="00297C"/>
              </a:solidFill>
              <a:latin typeface="Arimo"/>
              <a:ea typeface="Arimo"/>
              <a:cs typeface="Arimo"/>
              <a:sym typeface="Arimo"/>
            </a:endParaRPr>
          </a:p>
          <a:p>
            <a:pPr indent="-304148" lvl="1" marL="608297" marR="0" rtl="0" algn="l">
              <a:lnSpc>
                <a:spcPct val="140007"/>
              </a:lnSpc>
              <a:spcBef>
                <a:spcPts val="0"/>
              </a:spcBef>
              <a:spcAft>
                <a:spcPts val="0"/>
              </a:spcAft>
              <a:buClr>
                <a:srgbClr val="00297C"/>
              </a:buClr>
              <a:buSzPts val="2817"/>
              <a:buFont typeface="Arial"/>
              <a:buChar char="•"/>
            </a:pPr>
            <a:r>
              <a:rPr b="0" i="0" lang="en-US" sz="2817" u="none" cap="none" strike="noStrike">
                <a:solidFill>
                  <a:srgbClr val="00297C"/>
                </a:solidFill>
                <a:latin typeface="Arimo"/>
                <a:ea typeface="Arimo"/>
                <a:cs typeface="Arimo"/>
                <a:sym typeface="Arimo"/>
              </a:rPr>
              <a:t> It means that bank aims to be profitable and hold good position in further years considering the growth.</a:t>
            </a:r>
            <a:endParaRPr/>
          </a:p>
          <a:p>
            <a:pPr indent="0" lvl="0" marL="0" marR="0" rtl="0" algn="l">
              <a:lnSpc>
                <a:spcPct val="140007"/>
              </a:lnSpc>
              <a:spcBef>
                <a:spcPts val="0"/>
              </a:spcBef>
              <a:spcAft>
                <a:spcPts val="0"/>
              </a:spcAft>
              <a:buNone/>
            </a:pPr>
            <a:r>
              <a:t/>
            </a:r>
            <a:endParaRPr b="0" i="0" sz="2817" u="none" cap="none" strike="noStrike">
              <a:solidFill>
                <a:srgbClr val="00297C"/>
              </a:solidFill>
              <a:latin typeface="Arimo"/>
              <a:ea typeface="Arimo"/>
              <a:cs typeface="Arimo"/>
              <a:sym typeface="Arimo"/>
            </a:endParaRPr>
          </a:p>
          <a:p>
            <a:pPr indent="-304148" lvl="1" marL="608297" marR="0" rtl="0" algn="l">
              <a:lnSpc>
                <a:spcPct val="140007"/>
              </a:lnSpc>
              <a:spcBef>
                <a:spcPts val="0"/>
              </a:spcBef>
              <a:spcAft>
                <a:spcPts val="0"/>
              </a:spcAft>
              <a:buClr>
                <a:srgbClr val="00297C"/>
              </a:buClr>
              <a:buSzPts val="2817"/>
              <a:buFont typeface="Arial"/>
              <a:buChar char="•"/>
            </a:pPr>
            <a:r>
              <a:rPr b="0" i="0" lang="en-US" sz="2817" u="none" cap="none" strike="noStrike">
                <a:solidFill>
                  <a:srgbClr val="00297C"/>
                </a:solidFill>
                <a:latin typeface="Arimo"/>
                <a:ea typeface="Arimo"/>
                <a:cs typeface="Arimo"/>
                <a:sym typeface="Arimo"/>
              </a:rPr>
              <a:t>This analysis can help banks to make informed decisions about their lending policies and strategies</a:t>
            </a:r>
            <a:endParaRPr/>
          </a:p>
          <a:p>
            <a:pPr indent="0" lvl="0" marL="0" marR="0" rtl="0" algn="l">
              <a:lnSpc>
                <a:spcPct val="140007"/>
              </a:lnSpc>
              <a:spcBef>
                <a:spcPts val="0"/>
              </a:spcBef>
              <a:spcAft>
                <a:spcPts val="0"/>
              </a:spcAft>
              <a:buNone/>
            </a:pPr>
            <a:r>
              <a:t/>
            </a:r>
            <a:endParaRPr b="0" i="0" sz="2817" u="none" cap="none" strike="noStrike">
              <a:solidFill>
                <a:srgbClr val="00297C"/>
              </a:solidFill>
              <a:latin typeface="Arimo"/>
              <a:ea typeface="Arimo"/>
              <a:cs typeface="Arimo"/>
              <a:sym typeface="Arim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BFB"/>
        </a:solidFill>
      </p:bgPr>
    </p:bg>
    <p:spTree>
      <p:nvGrpSpPr>
        <p:cNvPr id="172" name="Shape 172"/>
        <p:cNvGrpSpPr/>
        <p:nvPr/>
      </p:nvGrpSpPr>
      <p:grpSpPr>
        <a:xfrm>
          <a:off x="0" y="0"/>
          <a:ext cx="0" cy="0"/>
          <a:chOff x="0" y="0"/>
          <a:chExt cx="0" cy="0"/>
        </a:xfrm>
      </p:grpSpPr>
      <p:sp>
        <p:nvSpPr>
          <p:cNvPr id="173" name="Google Shape;173;p6"/>
          <p:cNvSpPr/>
          <p:nvPr/>
        </p:nvSpPr>
        <p:spPr>
          <a:xfrm>
            <a:off x="11422830" y="4440101"/>
            <a:ext cx="11672940" cy="9965773"/>
          </a:xfrm>
          <a:custGeom>
            <a:rect b="b" l="l" r="r" t="t"/>
            <a:pathLst>
              <a:path extrusionOk="0" h="9965773" w="11672940">
                <a:moveTo>
                  <a:pt x="0" y="0"/>
                </a:moveTo>
                <a:lnTo>
                  <a:pt x="11672940" y="0"/>
                </a:lnTo>
                <a:lnTo>
                  <a:pt x="11672940" y="9965773"/>
                </a:lnTo>
                <a:lnTo>
                  <a:pt x="0" y="9965773"/>
                </a:lnTo>
                <a:lnTo>
                  <a:pt x="0" y="0"/>
                </a:lnTo>
                <a:close/>
              </a:path>
            </a:pathLst>
          </a:custGeom>
          <a:blipFill rotWithShape="1">
            <a:blip r:embed="rId3">
              <a:alphaModFix/>
            </a:blip>
            <a:stretch>
              <a:fillRect b="0" l="0" r="0" t="0"/>
            </a:stretch>
          </a:blipFill>
          <a:ln>
            <a:noFill/>
          </a:ln>
        </p:spPr>
      </p:sp>
      <p:sp>
        <p:nvSpPr>
          <p:cNvPr id="174" name="Google Shape;174;p6"/>
          <p:cNvSpPr txBox="1"/>
          <p:nvPr/>
        </p:nvSpPr>
        <p:spPr>
          <a:xfrm>
            <a:off x="10517245" y="2002237"/>
            <a:ext cx="6742055" cy="6938836"/>
          </a:xfrm>
          <a:prstGeom prst="rect">
            <a:avLst/>
          </a:prstGeom>
          <a:noFill/>
          <a:ln>
            <a:noFill/>
          </a:ln>
        </p:spPr>
        <p:txBody>
          <a:bodyPr anchorCtr="0" anchor="t" bIns="0" lIns="0" spcFirstLastPara="1" rIns="0" wrap="square" tIns="0">
            <a:spAutoFit/>
          </a:bodyPr>
          <a:lstStyle/>
          <a:p>
            <a:pPr indent="-304148" lvl="1" marL="608297" marR="0" rtl="0" algn="l">
              <a:lnSpc>
                <a:spcPct val="140007"/>
              </a:lnSpc>
              <a:spcBef>
                <a:spcPts val="0"/>
              </a:spcBef>
              <a:spcAft>
                <a:spcPts val="0"/>
              </a:spcAft>
              <a:buClr>
                <a:srgbClr val="00297C"/>
              </a:buClr>
              <a:buSzPts val="2817"/>
              <a:buFont typeface="Arial"/>
              <a:buChar char="•"/>
            </a:pPr>
            <a:r>
              <a:rPr b="0" i="0" lang="en-US" sz="2817" u="none" cap="none" strike="noStrike">
                <a:solidFill>
                  <a:srgbClr val="00297C"/>
                </a:solidFill>
                <a:latin typeface="Arimo"/>
                <a:ea typeface="Arimo"/>
                <a:cs typeface="Arimo"/>
                <a:sym typeface="Arimo"/>
              </a:rPr>
              <a:t>The revolving balance is the amount of credit that a borrower has available to them on a credit card or other line of credit. </a:t>
            </a:r>
            <a:endParaRPr/>
          </a:p>
          <a:p>
            <a:pPr indent="0" lvl="0" marL="0" marR="0" rtl="0" algn="l">
              <a:lnSpc>
                <a:spcPct val="140007"/>
              </a:lnSpc>
              <a:spcBef>
                <a:spcPts val="0"/>
              </a:spcBef>
              <a:spcAft>
                <a:spcPts val="0"/>
              </a:spcAft>
              <a:buNone/>
            </a:pPr>
            <a:r>
              <a:t/>
            </a:r>
            <a:endParaRPr b="0" i="0" sz="2817" u="none" cap="none" strike="noStrike">
              <a:solidFill>
                <a:srgbClr val="00297C"/>
              </a:solidFill>
              <a:latin typeface="Arimo"/>
              <a:ea typeface="Arimo"/>
              <a:cs typeface="Arimo"/>
              <a:sym typeface="Arimo"/>
            </a:endParaRPr>
          </a:p>
          <a:p>
            <a:pPr indent="-304148" lvl="1" marL="608297" marR="0" rtl="0" algn="l">
              <a:lnSpc>
                <a:spcPct val="140007"/>
              </a:lnSpc>
              <a:spcBef>
                <a:spcPts val="0"/>
              </a:spcBef>
              <a:spcAft>
                <a:spcPts val="0"/>
              </a:spcAft>
              <a:buClr>
                <a:srgbClr val="00297C"/>
              </a:buClr>
              <a:buSzPts val="2817"/>
              <a:buFont typeface="Arial"/>
              <a:buChar char="•"/>
            </a:pPr>
            <a:r>
              <a:rPr b="0" i="0" lang="en-US" sz="2817" u="none" cap="none" strike="noStrike">
                <a:solidFill>
                  <a:srgbClr val="00297C"/>
                </a:solidFill>
                <a:latin typeface="Arimo"/>
                <a:ea typeface="Arimo"/>
                <a:cs typeface="Arimo"/>
                <a:sym typeface="Arimo"/>
              </a:rPr>
              <a:t>Helps to analyse the distribution of Revolving balance across loan grades and subgrades.</a:t>
            </a:r>
            <a:endParaRPr/>
          </a:p>
          <a:p>
            <a:pPr indent="0" lvl="0" marL="0" marR="0" rtl="0" algn="l">
              <a:lnSpc>
                <a:spcPct val="140007"/>
              </a:lnSpc>
              <a:spcBef>
                <a:spcPts val="0"/>
              </a:spcBef>
              <a:spcAft>
                <a:spcPts val="0"/>
              </a:spcAft>
              <a:buNone/>
            </a:pPr>
            <a:r>
              <a:t/>
            </a:r>
            <a:endParaRPr b="0" i="0" sz="2817" u="none" cap="none" strike="noStrike">
              <a:solidFill>
                <a:srgbClr val="00297C"/>
              </a:solidFill>
              <a:latin typeface="Arimo"/>
              <a:ea typeface="Arimo"/>
              <a:cs typeface="Arimo"/>
              <a:sym typeface="Arimo"/>
            </a:endParaRPr>
          </a:p>
          <a:p>
            <a:pPr indent="-304148" lvl="1" marL="608297" marR="0" rtl="0" algn="l">
              <a:lnSpc>
                <a:spcPct val="140007"/>
              </a:lnSpc>
              <a:spcBef>
                <a:spcPts val="0"/>
              </a:spcBef>
              <a:spcAft>
                <a:spcPts val="0"/>
              </a:spcAft>
              <a:buClr>
                <a:srgbClr val="00297C"/>
              </a:buClr>
              <a:buSzPts val="2817"/>
              <a:buFont typeface="Arial"/>
              <a:buChar char="•"/>
            </a:pPr>
            <a:r>
              <a:rPr b="0" i="0" lang="en-US" sz="2817" u="none" cap="none" strike="noStrike">
                <a:solidFill>
                  <a:srgbClr val="00297C"/>
                </a:solidFill>
                <a:latin typeface="Arimo"/>
                <a:ea typeface="Arimo"/>
                <a:cs typeface="Arimo"/>
                <a:sym typeface="Arimo"/>
              </a:rPr>
              <a:t>Sub-grade B3 has the highest revolving balance i.e 40 Million </a:t>
            </a:r>
            <a:endParaRPr/>
          </a:p>
          <a:p>
            <a:pPr indent="0" lvl="0" marL="0" marR="0" rtl="0" algn="l">
              <a:lnSpc>
                <a:spcPct val="140007"/>
              </a:lnSpc>
              <a:spcBef>
                <a:spcPts val="0"/>
              </a:spcBef>
              <a:spcAft>
                <a:spcPts val="0"/>
              </a:spcAft>
              <a:buNone/>
            </a:pPr>
            <a:r>
              <a:t/>
            </a:r>
            <a:endParaRPr b="0" i="0" sz="2817" u="none" cap="none" strike="noStrike">
              <a:solidFill>
                <a:srgbClr val="00297C"/>
              </a:solidFill>
              <a:latin typeface="Arimo"/>
              <a:ea typeface="Arimo"/>
              <a:cs typeface="Arimo"/>
              <a:sym typeface="Arimo"/>
            </a:endParaRPr>
          </a:p>
          <a:p>
            <a:pPr indent="-304148" lvl="1" marL="608297" marR="0" rtl="0" algn="l">
              <a:lnSpc>
                <a:spcPct val="140007"/>
              </a:lnSpc>
              <a:spcBef>
                <a:spcPts val="0"/>
              </a:spcBef>
              <a:spcAft>
                <a:spcPts val="0"/>
              </a:spcAft>
              <a:buClr>
                <a:srgbClr val="00297C"/>
              </a:buClr>
              <a:buSzPts val="2817"/>
              <a:buFont typeface="Arial"/>
              <a:buChar char="•"/>
            </a:pPr>
            <a:r>
              <a:rPr b="0" i="0" lang="en-US" sz="2817" u="none" cap="none" strike="noStrike">
                <a:solidFill>
                  <a:srgbClr val="00297C"/>
                </a:solidFill>
                <a:latin typeface="Arimo"/>
                <a:ea typeface="Arimo"/>
                <a:cs typeface="Arimo"/>
                <a:sym typeface="Arimo"/>
              </a:rPr>
              <a:t>The lowest revolving balance is in Grade G for Sub-grade G5 i.e 1 Million</a:t>
            </a:r>
            <a:endParaRPr/>
          </a:p>
        </p:txBody>
      </p:sp>
      <p:pic>
        <p:nvPicPr>
          <p:cNvPr id="175" name="Google Shape;175;p6"/>
          <p:cNvPicPr preferRelativeResize="0"/>
          <p:nvPr/>
        </p:nvPicPr>
        <p:blipFill rotWithShape="1">
          <a:blip r:embed="rId4">
            <a:alphaModFix/>
          </a:blip>
          <a:srcRect b="0" l="0" r="0" t="0"/>
          <a:stretch/>
        </p:blipFill>
        <p:spPr>
          <a:xfrm>
            <a:off x="892628" y="2400300"/>
            <a:ext cx="9100457" cy="6858000"/>
          </a:xfrm>
          <a:prstGeom prst="rect">
            <a:avLst/>
          </a:prstGeom>
          <a:noFill/>
          <a:ln>
            <a:noFill/>
          </a:ln>
        </p:spPr>
      </p:pic>
      <p:sp>
        <p:nvSpPr>
          <p:cNvPr id="176" name="Google Shape;176;p6"/>
          <p:cNvSpPr/>
          <p:nvPr/>
        </p:nvSpPr>
        <p:spPr>
          <a:xfrm>
            <a:off x="-5836470" y="-4982887"/>
            <a:ext cx="11672940" cy="9965773"/>
          </a:xfrm>
          <a:custGeom>
            <a:rect b="b" l="l" r="r" t="t"/>
            <a:pathLst>
              <a:path extrusionOk="0" h="9965773" w="11672940">
                <a:moveTo>
                  <a:pt x="0" y="0"/>
                </a:moveTo>
                <a:lnTo>
                  <a:pt x="11672940" y="0"/>
                </a:lnTo>
                <a:lnTo>
                  <a:pt x="11672940" y="9965772"/>
                </a:lnTo>
                <a:lnTo>
                  <a:pt x="0" y="9965772"/>
                </a:lnTo>
                <a:lnTo>
                  <a:pt x="0" y="0"/>
                </a:lnTo>
                <a:close/>
              </a:path>
            </a:pathLst>
          </a:custGeom>
          <a:blipFill rotWithShape="1">
            <a:blip r:embed="rId3">
              <a:alphaModFix/>
            </a:blip>
            <a:stretch>
              <a:fillRect b="0" l="0" r="0" t="0"/>
            </a:stretch>
          </a:blipFill>
          <a:ln>
            <a:noFill/>
          </a:ln>
        </p:spPr>
      </p:sp>
      <p:grpSp>
        <p:nvGrpSpPr>
          <p:cNvPr id="177" name="Google Shape;177;p6"/>
          <p:cNvGrpSpPr/>
          <p:nvPr/>
        </p:nvGrpSpPr>
        <p:grpSpPr>
          <a:xfrm>
            <a:off x="685803" y="-6199"/>
            <a:ext cx="16901799" cy="2010053"/>
            <a:chOff x="-2190" y="-75922"/>
            <a:chExt cx="2537304" cy="301749"/>
          </a:xfrm>
        </p:grpSpPr>
        <p:sp>
          <p:nvSpPr>
            <p:cNvPr id="178" name="Google Shape;178;p6"/>
            <p:cNvSpPr/>
            <p:nvPr/>
          </p:nvSpPr>
          <p:spPr>
            <a:xfrm>
              <a:off x="0" y="0"/>
              <a:ext cx="2535114" cy="158874"/>
            </a:xfrm>
            <a:custGeom>
              <a:rect b="b" l="l" r="r" t="t"/>
              <a:pathLst>
                <a:path extrusionOk="0" h="158874" w="2535114">
                  <a:moveTo>
                    <a:pt x="0" y="0"/>
                  </a:moveTo>
                  <a:lnTo>
                    <a:pt x="2535114" y="0"/>
                  </a:lnTo>
                  <a:lnTo>
                    <a:pt x="2535114" y="158874"/>
                  </a:lnTo>
                  <a:lnTo>
                    <a:pt x="0" y="158874"/>
                  </a:lnTo>
                  <a:close/>
                </a:path>
              </a:pathLst>
            </a:custGeom>
            <a:solidFill>
              <a:srgbClr val="213559"/>
            </a:solidFill>
            <a:ln cap="sq" cmpd="sng" w="38100">
              <a:solidFill>
                <a:srgbClr val="FFFFFF"/>
              </a:solidFill>
              <a:prstDash val="solid"/>
              <a:miter lim="8000"/>
              <a:headEnd len="sm" w="sm" type="none"/>
              <a:tailEnd len="sm" w="sm" type="none"/>
            </a:ln>
          </p:spPr>
        </p:sp>
        <p:sp>
          <p:nvSpPr>
            <p:cNvPr id="179" name="Google Shape;179;p6"/>
            <p:cNvSpPr txBox="1"/>
            <p:nvPr/>
          </p:nvSpPr>
          <p:spPr>
            <a:xfrm>
              <a:off x="-2190" y="-75922"/>
              <a:ext cx="2535115" cy="301749"/>
            </a:xfrm>
            <a:prstGeom prst="rect">
              <a:avLst/>
            </a:prstGeom>
            <a:noFill/>
            <a:ln>
              <a:noFill/>
            </a:ln>
          </p:spPr>
          <p:txBody>
            <a:bodyPr anchorCtr="0" anchor="ctr" bIns="139700" lIns="139700" spcFirstLastPara="1" rIns="139700" wrap="square" tIns="139700">
              <a:noAutofit/>
            </a:bodyPr>
            <a:lstStyle/>
            <a:p>
              <a:pPr indent="0" lvl="0" marL="0" marR="0" rtl="0" algn="ctr">
                <a:lnSpc>
                  <a:spcPct val="156998"/>
                </a:lnSpc>
                <a:spcBef>
                  <a:spcPts val="0"/>
                </a:spcBef>
                <a:spcAft>
                  <a:spcPts val="0"/>
                </a:spcAft>
                <a:buNone/>
              </a:pPr>
              <a:r>
                <a:rPr b="0" i="0" lang="en-US" sz="3565" u="none" cap="none" strike="noStrike">
                  <a:solidFill>
                    <a:srgbClr val="FFFFFF"/>
                  </a:solidFill>
                  <a:latin typeface="Arimo"/>
                  <a:ea typeface="Arimo"/>
                  <a:cs typeface="Arimo"/>
                  <a:sym typeface="Arimo"/>
                </a:rPr>
                <a:t>KPI 2 : GRADE AND SUB-GRADEWISE REVOLVING BALANCE</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7"/>
          <p:cNvSpPr/>
          <p:nvPr/>
        </p:nvSpPr>
        <p:spPr>
          <a:xfrm>
            <a:off x="11422830" y="4440101"/>
            <a:ext cx="11672940" cy="9965773"/>
          </a:xfrm>
          <a:custGeom>
            <a:rect b="b" l="l" r="r" t="t"/>
            <a:pathLst>
              <a:path extrusionOk="0" h="9965773" w="11672940">
                <a:moveTo>
                  <a:pt x="0" y="0"/>
                </a:moveTo>
                <a:lnTo>
                  <a:pt x="11672940" y="0"/>
                </a:lnTo>
                <a:lnTo>
                  <a:pt x="11672940" y="9965773"/>
                </a:lnTo>
                <a:lnTo>
                  <a:pt x="0" y="9965773"/>
                </a:lnTo>
                <a:lnTo>
                  <a:pt x="0" y="0"/>
                </a:lnTo>
                <a:close/>
              </a:path>
            </a:pathLst>
          </a:custGeom>
          <a:blipFill rotWithShape="1">
            <a:blip r:embed="rId3">
              <a:alphaModFix/>
            </a:blip>
            <a:stretch>
              <a:fillRect b="0" l="0" r="0" t="0"/>
            </a:stretch>
          </a:blipFill>
          <a:ln>
            <a:noFill/>
          </a:ln>
        </p:spPr>
      </p:sp>
      <p:sp>
        <p:nvSpPr>
          <p:cNvPr id="185" name="Google Shape;185;p7"/>
          <p:cNvSpPr/>
          <p:nvPr/>
        </p:nvSpPr>
        <p:spPr>
          <a:xfrm>
            <a:off x="-5836470" y="-4982886"/>
            <a:ext cx="11672940" cy="9965773"/>
          </a:xfrm>
          <a:custGeom>
            <a:rect b="b" l="l" r="r" t="t"/>
            <a:pathLst>
              <a:path extrusionOk="0" h="9965773" w="11672940">
                <a:moveTo>
                  <a:pt x="0" y="0"/>
                </a:moveTo>
                <a:lnTo>
                  <a:pt x="11672940" y="0"/>
                </a:lnTo>
                <a:lnTo>
                  <a:pt x="11672940" y="9965772"/>
                </a:lnTo>
                <a:lnTo>
                  <a:pt x="0" y="9965772"/>
                </a:lnTo>
                <a:lnTo>
                  <a:pt x="0" y="0"/>
                </a:lnTo>
                <a:close/>
              </a:path>
            </a:pathLst>
          </a:custGeom>
          <a:blipFill rotWithShape="1">
            <a:blip r:embed="rId3">
              <a:alphaModFix/>
            </a:blip>
            <a:stretch>
              <a:fillRect b="0" l="0" r="0" t="0"/>
            </a:stretch>
          </a:blipFill>
          <a:ln>
            <a:noFill/>
          </a:ln>
        </p:spPr>
      </p:sp>
      <p:grpSp>
        <p:nvGrpSpPr>
          <p:cNvPr id="186" name="Google Shape;186;p7"/>
          <p:cNvGrpSpPr/>
          <p:nvPr/>
        </p:nvGrpSpPr>
        <p:grpSpPr>
          <a:xfrm>
            <a:off x="31899" y="1"/>
            <a:ext cx="18042867" cy="1960296"/>
            <a:chOff x="-27222" y="-78726"/>
            <a:chExt cx="2708601" cy="294281"/>
          </a:xfrm>
        </p:grpSpPr>
        <p:sp>
          <p:nvSpPr>
            <p:cNvPr id="187" name="Google Shape;187;p7"/>
            <p:cNvSpPr/>
            <p:nvPr/>
          </p:nvSpPr>
          <p:spPr>
            <a:xfrm>
              <a:off x="0" y="0"/>
              <a:ext cx="2681379" cy="151406"/>
            </a:xfrm>
            <a:custGeom>
              <a:rect b="b" l="l" r="r" t="t"/>
              <a:pathLst>
                <a:path extrusionOk="0" h="151406" w="2681379">
                  <a:moveTo>
                    <a:pt x="0" y="0"/>
                  </a:moveTo>
                  <a:lnTo>
                    <a:pt x="2681379" y="0"/>
                  </a:lnTo>
                  <a:lnTo>
                    <a:pt x="2681379" y="151406"/>
                  </a:lnTo>
                  <a:lnTo>
                    <a:pt x="0" y="151406"/>
                  </a:lnTo>
                  <a:close/>
                </a:path>
              </a:pathLst>
            </a:custGeom>
            <a:solidFill>
              <a:srgbClr val="263F6B"/>
            </a:solidFill>
            <a:ln cap="sq" cmpd="sng" w="38100">
              <a:solidFill>
                <a:srgbClr val="FEFFFF"/>
              </a:solidFill>
              <a:prstDash val="solid"/>
              <a:miter lim="8000"/>
              <a:headEnd len="sm" w="sm" type="none"/>
              <a:tailEnd len="sm" w="sm" type="none"/>
            </a:ln>
          </p:spPr>
        </p:sp>
        <p:sp>
          <p:nvSpPr>
            <p:cNvPr id="188" name="Google Shape;188;p7"/>
            <p:cNvSpPr txBox="1"/>
            <p:nvPr/>
          </p:nvSpPr>
          <p:spPr>
            <a:xfrm>
              <a:off x="-27222" y="-78726"/>
              <a:ext cx="2681379" cy="294281"/>
            </a:xfrm>
            <a:prstGeom prst="rect">
              <a:avLst/>
            </a:prstGeom>
            <a:noFill/>
            <a:ln>
              <a:noFill/>
            </a:ln>
          </p:spPr>
          <p:txBody>
            <a:bodyPr anchorCtr="0" anchor="ctr" bIns="139700" lIns="139700" spcFirstLastPara="1" rIns="139700" wrap="square" tIns="139700">
              <a:noAutofit/>
            </a:bodyPr>
            <a:lstStyle/>
            <a:p>
              <a:pPr indent="0" lvl="0" marL="0" marR="0" rtl="0" algn="ctr">
                <a:lnSpc>
                  <a:spcPct val="156998"/>
                </a:lnSpc>
                <a:spcBef>
                  <a:spcPts val="0"/>
                </a:spcBef>
                <a:spcAft>
                  <a:spcPts val="0"/>
                </a:spcAft>
                <a:buNone/>
              </a:pPr>
              <a:r>
                <a:rPr b="0" i="0" lang="en-US" sz="3565" u="none" cap="none" strike="noStrike">
                  <a:solidFill>
                    <a:srgbClr val="FDFBFB"/>
                  </a:solidFill>
                  <a:latin typeface="Arimo"/>
                  <a:ea typeface="Arimo"/>
                  <a:cs typeface="Arimo"/>
                  <a:sym typeface="Arimo"/>
                </a:rPr>
                <a:t>KPI 3 : TOTAL PAYMENT FOR VERIFIED VS NON-VERIFIED STATUS</a:t>
              </a:r>
              <a:endParaRPr/>
            </a:p>
          </p:txBody>
        </p:sp>
      </p:grpSp>
      <p:sp>
        <p:nvSpPr>
          <p:cNvPr id="189" name="Google Shape;189;p7"/>
          <p:cNvSpPr/>
          <p:nvPr/>
        </p:nvSpPr>
        <p:spPr>
          <a:xfrm>
            <a:off x="1550914" y="3299314"/>
            <a:ext cx="6520830" cy="5177830"/>
          </a:xfrm>
          <a:custGeom>
            <a:rect b="b" l="l" r="r" t="t"/>
            <a:pathLst>
              <a:path extrusionOk="0" h="5177830" w="6520830">
                <a:moveTo>
                  <a:pt x="0" y="0"/>
                </a:moveTo>
                <a:lnTo>
                  <a:pt x="6520829" y="0"/>
                </a:lnTo>
                <a:lnTo>
                  <a:pt x="6520829" y="5177830"/>
                </a:lnTo>
                <a:lnTo>
                  <a:pt x="0" y="5177830"/>
                </a:lnTo>
                <a:lnTo>
                  <a:pt x="0" y="0"/>
                </a:lnTo>
                <a:close/>
              </a:path>
            </a:pathLst>
          </a:custGeom>
          <a:blipFill rotWithShape="1">
            <a:blip r:embed="rId4">
              <a:alphaModFix/>
            </a:blip>
            <a:stretch>
              <a:fillRect b="0" l="0" r="0" t="0"/>
            </a:stretch>
          </a:blipFill>
          <a:ln>
            <a:noFill/>
          </a:ln>
        </p:spPr>
      </p:sp>
      <p:sp>
        <p:nvSpPr>
          <p:cNvPr id="190" name="Google Shape;190;p7"/>
          <p:cNvSpPr txBox="1"/>
          <p:nvPr/>
        </p:nvSpPr>
        <p:spPr>
          <a:xfrm>
            <a:off x="8754085" y="2133061"/>
            <a:ext cx="8505215" cy="7434136"/>
          </a:xfrm>
          <a:prstGeom prst="rect">
            <a:avLst/>
          </a:prstGeom>
          <a:noFill/>
          <a:ln>
            <a:noFill/>
          </a:ln>
        </p:spPr>
        <p:txBody>
          <a:bodyPr anchorCtr="0" anchor="t" bIns="0" lIns="0" spcFirstLastPara="1" rIns="0" wrap="square" tIns="0">
            <a:spAutoFit/>
          </a:bodyPr>
          <a:lstStyle/>
          <a:p>
            <a:pPr indent="0" lvl="0" marL="0" marR="0" rtl="0" algn="l">
              <a:lnSpc>
                <a:spcPct val="219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304148" lvl="1" marL="608297" marR="0" rtl="0" algn="l">
              <a:lnSpc>
                <a:spcPct val="140007"/>
              </a:lnSpc>
              <a:spcBef>
                <a:spcPts val="0"/>
              </a:spcBef>
              <a:spcAft>
                <a:spcPts val="0"/>
              </a:spcAft>
              <a:buClr>
                <a:srgbClr val="00297C"/>
              </a:buClr>
              <a:buSzPts val="2817"/>
              <a:buFont typeface="Arial"/>
              <a:buChar char="•"/>
            </a:pPr>
            <a:r>
              <a:rPr b="0" i="0" lang="en-US" sz="2817" u="none" cap="none" strike="noStrike">
                <a:solidFill>
                  <a:srgbClr val="00297C"/>
                </a:solidFill>
                <a:latin typeface="Arimo"/>
                <a:ea typeface="Arimo"/>
                <a:cs typeface="Arimo"/>
                <a:sym typeface="Arimo"/>
              </a:rPr>
              <a:t>Verification status defines the borrower’s account is verified, source verified or non-verified.</a:t>
            </a:r>
            <a:endParaRPr/>
          </a:p>
          <a:p>
            <a:pPr indent="0" lvl="0" marL="0" marR="0" rtl="0" algn="l">
              <a:lnSpc>
                <a:spcPct val="140007"/>
              </a:lnSpc>
              <a:spcBef>
                <a:spcPts val="0"/>
              </a:spcBef>
              <a:spcAft>
                <a:spcPts val="0"/>
              </a:spcAft>
              <a:buNone/>
            </a:pPr>
            <a:r>
              <a:t/>
            </a:r>
            <a:endParaRPr b="0" i="0" sz="2817" u="none" cap="none" strike="noStrike">
              <a:solidFill>
                <a:srgbClr val="00297C"/>
              </a:solidFill>
              <a:latin typeface="Arimo"/>
              <a:ea typeface="Arimo"/>
              <a:cs typeface="Arimo"/>
              <a:sym typeface="Arimo"/>
            </a:endParaRPr>
          </a:p>
          <a:p>
            <a:pPr indent="-304148" lvl="1" marL="608297" marR="0" rtl="0" algn="l">
              <a:lnSpc>
                <a:spcPct val="140007"/>
              </a:lnSpc>
              <a:spcBef>
                <a:spcPts val="0"/>
              </a:spcBef>
              <a:spcAft>
                <a:spcPts val="0"/>
              </a:spcAft>
              <a:buClr>
                <a:srgbClr val="00297C"/>
              </a:buClr>
              <a:buSzPts val="2817"/>
              <a:buFont typeface="Arial"/>
              <a:buChar char="•"/>
            </a:pPr>
            <a:r>
              <a:rPr b="0" i="0" lang="en-US" sz="2817" u="none" cap="none" strike="noStrike">
                <a:solidFill>
                  <a:srgbClr val="00297C"/>
                </a:solidFill>
                <a:latin typeface="Arimo"/>
                <a:ea typeface="Arimo"/>
                <a:cs typeface="Arimo"/>
                <a:sym typeface="Arimo"/>
              </a:rPr>
              <a:t>We can observe that 68% Borrowers having the verified bank account (both verified and source verified) and 32% borrowers have the bank account which are not verified.</a:t>
            </a:r>
            <a:endParaRPr/>
          </a:p>
          <a:p>
            <a:pPr indent="0" lvl="0" marL="0" marR="0" rtl="0" algn="l">
              <a:lnSpc>
                <a:spcPct val="140007"/>
              </a:lnSpc>
              <a:spcBef>
                <a:spcPts val="0"/>
              </a:spcBef>
              <a:spcAft>
                <a:spcPts val="0"/>
              </a:spcAft>
              <a:buNone/>
            </a:pPr>
            <a:r>
              <a:t/>
            </a:r>
            <a:endParaRPr b="0" i="0" sz="2817" u="none" cap="none" strike="noStrike">
              <a:solidFill>
                <a:srgbClr val="00297C"/>
              </a:solidFill>
              <a:latin typeface="Arimo"/>
              <a:ea typeface="Arimo"/>
              <a:cs typeface="Arimo"/>
              <a:sym typeface="Arimo"/>
            </a:endParaRPr>
          </a:p>
          <a:p>
            <a:pPr indent="-304148" lvl="1" marL="608297" marR="0" rtl="0" algn="l">
              <a:lnSpc>
                <a:spcPct val="140007"/>
              </a:lnSpc>
              <a:spcBef>
                <a:spcPts val="0"/>
              </a:spcBef>
              <a:spcAft>
                <a:spcPts val="0"/>
              </a:spcAft>
              <a:buClr>
                <a:srgbClr val="00297C"/>
              </a:buClr>
              <a:buSzPts val="2817"/>
              <a:buFont typeface="Arial"/>
              <a:buChar char="•"/>
            </a:pPr>
            <a:r>
              <a:rPr b="0" i="0" lang="en-US" sz="2817" u="none" cap="none" strike="noStrike">
                <a:solidFill>
                  <a:srgbClr val="00297C"/>
                </a:solidFill>
                <a:latin typeface="Arimo"/>
                <a:ea typeface="Arimo"/>
                <a:cs typeface="Arimo"/>
                <a:sym typeface="Arimo"/>
              </a:rPr>
              <a:t> Around 220 Million dollars of total payment received by the verified borrowers and remaining 154 Million dollars received by non-verified borrowers.</a:t>
            </a:r>
            <a:endParaRPr/>
          </a:p>
          <a:p>
            <a:pPr indent="0" lvl="0" marL="0" marR="0" rtl="0" algn="l">
              <a:lnSpc>
                <a:spcPct val="140007"/>
              </a:lnSpc>
              <a:spcBef>
                <a:spcPts val="0"/>
              </a:spcBef>
              <a:spcAft>
                <a:spcPts val="0"/>
              </a:spcAft>
              <a:buNone/>
            </a:pPr>
            <a:r>
              <a:t/>
            </a:r>
            <a:endParaRPr b="0" i="0" sz="2817" u="none" cap="none" strike="noStrike">
              <a:solidFill>
                <a:srgbClr val="00297C"/>
              </a:solidFill>
              <a:latin typeface="Arimo"/>
              <a:ea typeface="Arimo"/>
              <a:cs typeface="Arimo"/>
              <a:sym typeface="Arimo"/>
            </a:endParaRPr>
          </a:p>
          <a:p>
            <a:pPr indent="0" lvl="0" marL="0" marR="0" rtl="0" algn="l">
              <a:lnSpc>
                <a:spcPct val="140007"/>
              </a:lnSpc>
              <a:spcBef>
                <a:spcPts val="0"/>
              </a:spcBef>
              <a:spcAft>
                <a:spcPts val="0"/>
              </a:spcAft>
              <a:buNone/>
            </a:pPr>
            <a:r>
              <a:t/>
            </a:r>
            <a:endParaRPr b="0" i="0" sz="2817" u="none" cap="none" strike="noStrike">
              <a:solidFill>
                <a:srgbClr val="00297C"/>
              </a:solidFill>
              <a:latin typeface="Arimo"/>
              <a:ea typeface="Arimo"/>
              <a:cs typeface="Arimo"/>
              <a:sym typeface="Arim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8"/>
          <p:cNvSpPr/>
          <p:nvPr/>
        </p:nvSpPr>
        <p:spPr>
          <a:xfrm>
            <a:off x="11422830" y="4440101"/>
            <a:ext cx="11672940" cy="9965773"/>
          </a:xfrm>
          <a:custGeom>
            <a:rect b="b" l="l" r="r" t="t"/>
            <a:pathLst>
              <a:path extrusionOk="0" h="9965773" w="11672940">
                <a:moveTo>
                  <a:pt x="0" y="0"/>
                </a:moveTo>
                <a:lnTo>
                  <a:pt x="11672940" y="0"/>
                </a:lnTo>
                <a:lnTo>
                  <a:pt x="11672940" y="9965773"/>
                </a:lnTo>
                <a:lnTo>
                  <a:pt x="0" y="9965773"/>
                </a:lnTo>
                <a:lnTo>
                  <a:pt x="0" y="0"/>
                </a:lnTo>
                <a:close/>
              </a:path>
            </a:pathLst>
          </a:custGeom>
          <a:blipFill rotWithShape="1">
            <a:blip r:embed="rId3">
              <a:alphaModFix/>
            </a:blip>
            <a:stretch>
              <a:fillRect b="0" l="0" r="0" t="0"/>
            </a:stretch>
          </a:blipFill>
          <a:ln>
            <a:noFill/>
          </a:ln>
        </p:spPr>
      </p:sp>
      <p:sp>
        <p:nvSpPr>
          <p:cNvPr id="196" name="Google Shape;196;p8"/>
          <p:cNvSpPr/>
          <p:nvPr/>
        </p:nvSpPr>
        <p:spPr>
          <a:xfrm>
            <a:off x="-5836470" y="-4982886"/>
            <a:ext cx="11672940" cy="9965773"/>
          </a:xfrm>
          <a:custGeom>
            <a:rect b="b" l="l" r="r" t="t"/>
            <a:pathLst>
              <a:path extrusionOk="0" h="9965773" w="11672940">
                <a:moveTo>
                  <a:pt x="0" y="0"/>
                </a:moveTo>
                <a:lnTo>
                  <a:pt x="11672940" y="0"/>
                </a:lnTo>
                <a:lnTo>
                  <a:pt x="11672940" y="9965772"/>
                </a:lnTo>
                <a:lnTo>
                  <a:pt x="0" y="9965772"/>
                </a:lnTo>
                <a:lnTo>
                  <a:pt x="0" y="0"/>
                </a:lnTo>
                <a:close/>
              </a:path>
            </a:pathLst>
          </a:custGeom>
          <a:blipFill rotWithShape="1">
            <a:blip r:embed="rId3">
              <a:alphaModFix/>
            </a:blip>
            <a:stretch>
              <a:fillRect b="0" l="0" r="0" t="0"/>
            </a:stretch>
          </a:blipFill>
          <a:ln>
            <a:noFill/>
          </a:ln>
        </p:spPr>
      </p:sp>
      <p:grpSp>
        <p:nvGrpSpPr>
          <p:cNvPr id="197" name="Google Shape;197;p8"/>
          <p:cNvGrpSpPr/>
          <p:nvPr/>
        </p:nvGrpSpPr>
        <p:grpSpPr>
          <a:xfrm>
            <a:off x="213234" y="-114300"/>
            <a:ext cx="17876900" cy="1960296"/>
            <a:chOff x="0" y="-95885"/>
            <a:chExt cx="2683686" cy="294281"/>
          </a:xfrm>
        </p:grpSpPr>
        <p:sp>
          <p:nvSpPr>
            <p:cNvPr id="198" name="Google Shape;198;p8"/>
            <p:cNvSpPr/>
            <p:nvPr/>
          </p:nvSpPr>
          <p:spPr>
            <a:xfrm>
              <a:off x="0" y="0"/>
              <a:ext cx="2681379" cy="151406"/>
            </a:xfrm>
            <a:custGeom>
              <a:rect b="b" l="l" r="r" t="t"/>
              <a:pathLst>
                <a:path extrusionOk="0" h="151406" w="2681379">
                  <a:moveTo>
                    <a:pt x="0" y="0"/>
                  </a:moveTo>
                  <a:lnTo>
                    <a:pt x="2681379" y="0"/>
                  </a:lnTo>
                  <a:lnTo>
                    <a:pt x="2681379" y="151406"/>
                  </a:lnTo>
                  <a:lnTo>
                    <a:pt x="0" y="151406"/>
                  </a:lnTo>
                  <a:close/>
                </a:path>
              </a:pathLst>
            </a:custGeom>
            <a:solidFill>
              <a:srgbClr val="263F6B"/>
            </a:solidFill>
            <a:ln cap="sq" cmpd="sng" w="38100">
              <a:solidFill>
                <a:srgbClr val="FEFFFF"/>
              </a:solidFill>
              <a:prstDash val="solid"/>
              <a:miter lim="8000"/>
              <a:headEnd len="sm" w="sm" type="none"/>
              <a:tailEnd len="sm" w="sm" type="none"/>
            </a:ln>
          </p:spPr>
        </p:sp>
        <p:sp>
          <p:nvSpPr>
            <p:cNvPr id="199" name="Google Shape;199;p8"/>
            <p:cNvSpPr txBox="1"/>
            <p:nvPr/>
          </p:nvSpPr>
          <p:spPr>
            <a:xfrm>
              <a:off x="2307" y="-95885"/>
              <a:ext cx="2681379" cy="294281"/>
            </a:xfrm>
            <a:prstGeom prst="rect">
              <a:avLst/>
            </a:prstGeom>
            <a:noFill/>
            <a:ln>
              <a:noFill/>
            </a:ln>
          </p:spPr>
          <p:txBody>
            <a:bodyPr anchorCtr="0" anchor="ctr" bIns="139700" lIns="139700" spcFirstLastPara="1" rIns="139700" wrap="square" tIns="139700">
              <a:noAutofit/>
            </a:bodyPr>
            <a:lstStyle/>
            <a:p>
              <a:pPr indent="0" lvl="0" marL="0" marR="0" rtl="0" algn="ctr">
                <a:lnSpc>
                  <a:spcPct val="156998"/>
                </a:lnSpc>
                <a:spcBef>
                  <a:spcPts val="0"/>
                </a:spcBef>
                <a:spcAft>
                  <a:spcPts val="0"/>
                </a:spcAft>
                <a:buNone/>
              </a:pPr>
              <a:r>
                <a:rPr b="0" i="0" lang="en-US" sz="3565" u="none" cap="none" strike="noStrike">
                  <a:solidFill>
                    <a:srgbClr val="FDFBFB"/>
                  </a:solidFill>
                  <a:latin typeface="Arimo"/>
                  <a:ea typeface="Arimo"/>
                  <a:cs typeface="Arimo"/>
                  <a:sym typeface="Arimo"/>
                </a:rPr>
                <a:t>KPI 4 : STATE WISE AND MONTH WISE LOAN STATUS</a:t>
              </a:r>
              <a:endParaRPr/>
            </a:p>
          </p:txBody>
        </p:sp>
      </p:grpSp>
      <p:sp>
        <p:nvSpPr>
          <p:cNvPr id="200" name="Google Shape;200;p8"/>
          <p:cNvSpPr/>
          <p:nvPr/>
        </p:nvSpPr>
        <p:spPr>
          <a:xfrm>
            <a:off x="537953" y="1843262"/>
            <a:ext cx="4623724" cy="2829343"/>
          </a:xfrm>
          <a:custGeom>
            <a:rect b="b" l="l" r="r" t="t"/>
            <a:pathLst>
              <a:path extrusionOk="0" h="2829343" w="4623724">
                <a:moveTo>
                  <a:pt x="0" y="0"/>
                </a:moveTo>
                <a:lnTo>
                  <a:pt x="4623724" y="0"/>
                </a:lnTo>
                <a:lnTo>
                  <a:pt x="4623724" y="2829343"/>
                </a:lnTo>
                <a:lnTo>
                  <a:pt x="0" y="2829343"/>
                </a:lnTo>
                <a:lnTo>
                  <a:pt x="0" y="0"/>
                </a:lnTo>
                <a:close/>
              </a:path>
            </a:pathLst>
          </a:custGeom>
          <a:blipFill rotWithShape="1">
            <a:blip r:embed="rId4">
              <a:alphaModFix/>
            </a:blip>
            <a:stretch>
              <a:fillRect b="0" l="0" r="0" t="0"/>
            </a:stretch>
          </a:blipFill>
          <a:ln>
            <a:noFill/>
          </a:ln>
        </p:spPr>
      </p:sp>
      <p:sp>
        <p:nvSpPr>
          <p:cNvPr id="201" name="Google Shape;201;p8"/>
          <p:cNvSpPr/>
          <p:nvPr/>
        </p:nvSpPr>
        <p:spPr>
          <a:xfrm>
            <a:off x="537953" y="4982886"/>
            <a:ext cx="7877170" cy="5106779"/>
          </a:xfrm>
          <a:custGeom>
            <a:rect b="b" l="l" r="r" t="t"/>
            <a:pathLst>
              <a:path extrusionOk="0" h="5106779" w="7877170">
                <a:moveTo>
                  <a:pt x="0" y="0"/>
                </a:moveTo>
                <a:lnTo>
                  <a:pt x="7877170" y="0"/>
                </a:lnTo>
                <a:lnTo>
                  <a:pt x="7877170" y="5106779"/>
                </a:lnTo>
                <a:lnTo>
                  <a:pt x="0" y="5106779"/>
                </a:lnTo>
                <a:lnTo>
                  <a:pt x="0" y="0"/>
                </a:lnTo>
                <a:close/>
              </a:path>
            </a:pathLst>
          </a:custGeom>
          <a:blipFill rotWithShape="1">
            <a:blip r:embed="rId5">
              <a:alphaModFix/>
            </a:blip>
            <a:stretch>
              <a:fillRect b="0" l="0" r="0" t="0"/>
            </a:stretch>
          </a:blipFill>
          <a:ln>
            <a:noFill/>
          </a:ln>
        </p:spPr>
      </p:sp>
      <p:sp>
        <p:nvSpPr>
          <p:cNvPr id="202" name="Google Shape;202;p8"/>
          <p:cNvSpPr txBox="1"/>
          <p:nvPr/>
        </p:nvSpPr>
        <p:spPr>
          <a:xfrm>
            <a:off x="8754085" y="1767062"/>
            <a:ext cx="8793854" cy="10405936"/>
          </a:xfrm>
          <a:prstGeom prst="rect">
            <a:avLst/>
          </a:prstGeom>
          <a:noFill/>
          <a:ln>
            <a:noFill/>
          </a:ln>
        </p:spPr>
        <p:txBody>
          <a:bodyPr anchorCtr="0" anchor="t" bIns="0" lIns="0" spcFirstLastPara="1" rIns="0" wrap="square" tIns="0">
            <a:spAutoFit/>
          </a:bodyPr>
          <a:lstStyle/>
          <a:p>
            <a:pPr indent="0" lvl="0" marL="0" marR="0" rtl="0" algn="l">
              <a:lnSpc>
                <a:spcPct val="219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304148" lvl="1" marL="608297" marR="0" rtl="0" algn="l">
              <a:lnSpc>
                <a:spcPct val="140007"/>
              </a:lnSpc>
              <a:spcBef>
                <a:spcPts val="0"/>
              </a:spcBef>
              <a:spcAft>
                <a:spcPts val="0"/>
              </a:spcAft>
              <a:buClr>
                <a:srgbClr val="00297C"/>
              </a:buClr>
              <a:buSzPts val="2817"/>
              <a:buFont typeface="Arial"/>
              <a:buChar char="•"/>
            </a:pPr>
            <a:r>
              <a:rPr b="0" i="0" lang="en-US" sz="2817" u="none" cap="none" strike="noStrike">
                <a:solidFill>
                  <a:srgbClr val="00297C"/>
                </a:solidFill>
                <a:latin typeface="Arimo"/>
                <a:ea typeface="Arimo"/>
                <a:cs typeface="Arimo"/>
                <a:sym typeface="Arimo"/>
              </a:rPr>
              <a:t>The Total Fully paid loan is $358 M, total current is $19M,  total charged off loan amount is $68 M.</a:t>
            </a:r>
            <a:endParaRPr/>
          </a:p>
          <a:p>
            <a:pPr indent="0" lvl="0" marL="0" marR="0" rtl="0" algn="l">
              <a:lnSpc>
                <a:spcPct val="140007"/>
              </a:lnSpc>
              <a:spcBef>
                <a:spcPts val="0"/>
              </a:spcBef>
              <a:spcAft>
                <a:spcPts val="0"/>
              </a:spcAft>
              <a:buNone/>
            </a:pPr>
            <a:r>
              <a:t/>
            </a:r>
            <a:endParaRPr b="0" i="0" sz="2817" u="none" cap="none" strike="noStrike">
              <a:solidFill>
                <a:srgbClr val="00297C"/>
              </a:solidFill>
              <a:latin typeface="Arimo"/>
              <a:ea typeface="Arimo"/>
              <a:cs typeface="Arimo"/>
              <a:sym typeface="Arimo"/>
            </a:endParaRPr>
          </a:p>
          <a:p>
            <a:pPr indent="-304148" lvl="1" marL="608297" marR="0" rtl="0" algn="l">
              <a:lnSpc>
                <a:spcPct val="140007"/>
              </a:lnSpc>
              <a:spcBef>
                <a:spcPts val="0"/>
              </a:spcBef>
              <a:spcAft>
                <a:spcPts val="0"/>
              </a:spcAft>
              <a:buClr>
                <a:srgbClr val="00297C"/>
              </a:buClr>
              <a:buSzPts val="2817"/>
              <a:buFont typeface="Arial"/>
              <a:buChar char="•"/>
            </a:pPr>
            <a:r>
              <a:rPr b="0" i="0" lang="en-US" sz="2817" u="none" cap="none" strike="noStrike">
                <a:solidFill>
                  <a:srgbClr val="00297C"/>
                </a:solidFill>
                <a:latin typeface="Arimo"/>
                <a:ea typeface="Arimo"/>
                <a:cs typeface="Arimo"/>
                <a:sym typeface="Arimo"/>
              </a:rPr>
              <a:t>Maine, Iowa, Indiana are the states which have fully paid loan status with no current or charged off values.</a:t>
            </a:r>
            <a:endParaRPr/>
          </a:p>
          <a:p>
            <a:pPr indent="0" lvl="0" marL="0" marR="0" rtl="0" algn="l">
              <a:lnSpc>
                <a:spcPct val="140007"/>
              </a:lnSpc>
              <a:spcBef>
                <a:spcPts val="0"/>
              </a:spcBef>
              <a:spcAft>
                <a:spcPts val="0"/>
              </a:spcAft>
              <a:buNone/>
            </a:pPr>
            <a:r>
              <a:t/>
            </a:r>
            <a:endParaRPr b="0" i="0" sz="2817" u="none" cap="none" strike="noStrike">
              <a:solidFill>
                <a:srgbClr val="00297C"/>
              </a:solidFill>
              <a:latin typeface="Arimo"/>
              <a:ea typeface="Arimo"/>
              <a:cs typeface="Arimo"/>
              <a:sym typeface="Arimo"/>
            </a:endParaRPr>
          </a:p>
          <a:p>
            <a:pPr indent="-304148" lvl="1" marL="608297" marR="0" rtl="0" algn="l">
              <a:lnSpc>
                <a:spcPct val="140007"/>
              </a:lnSpc>
              <a:spcBef>
                <a:spcPts val="0"/>
              </a:spcBef>
              <a:spcAft>
                <a:spcPts val="0"/>
              </a:spcAft>
              <a:buClr>
                <a:srgbClr val="00297C"/>
              </a:buClr>
              <a:buSzPts val="2817"/>
              <a:buFont typeface="Arial"/>
              <a:buChar char="•"/>
            </a:pPr>
            <a:r>
              <a:rPr b="0" i="0" lang="en-US" sz="2817" u="none" cap="none" strike="noStrike">
                <a:solidFill>
                  <a:srgbClr val="00297C"/>
                </a:solidFill>
                <a:latin typeface="Arimo"/>
                <a:ea typeface="Arimo"/>
                <a:cs typeface="Arimo"/>
                <a:sym typeface="Arimo"/>
              </a:rPr>
              <a:t>California, New york, Florida  has highest charged off values.</a:t>
            </a:r>
            <a:endParaRPr/>
          </a:p>
          <a:p>
            <a:pPr indent="0" lvl="0" marL="0" marR="0" rtl="0" algn="l">
              <a:lnSpc>
                <a:spcPct val="140007"/>
              </a:lnSpc>
              <a:spcBef>
                <a:spcPts val="0"/>
              </a:spcBef>
              <a:spcAft>
                <a:spcPts val="0"/>
              </a:spcAft>
              <a:buNone/>
            </a:pPr>
            <a:r>
              <a:t/>
            </a:r>
            <a:endParaRPr b="0" i="0" sz="2817" u="none" cap="none" strike="noStrike">
              <a:solidFill>
                <a:srgbClr val="00297C"/>
              </a:solidFill>
              <a:latin typeface="Arimo"/>
              <a:ea typeface="Arimo"/>
              <a:cs typeface="Arimo"/>
              <a:sym typeface="Arimo"/>
            </a:endParaRPr>
          </a:p>
          <a:p>
            <a:pPr indent="-304148" lvl="1" marL="608297" marR="0" rtl="0" algn="l">
              <a:lnSpc>
                <a:spcPct val="140007"/>
              </a:lnSpc>
              <a:spcBef>
                <a:spcPts val="0"/>
              </a:spcBef>
              <a:spcAft>
                <a:spcPts val="0"/>
              </a:spcAft>
              <a:buClr>
                <a:srgbClr val="00297C"/>
              </a:buClr>
              <a:buSzPts val="2817"/>
              <a:buFont typeface="Arial"/>
              <a:buChar char="•"/>
            </a:pPr>
            <a:r>
              <a:rPr b="0" i="0" lang="en-US" sz="2817" u="none" cap="none" strike="noStrike">
                <a:solidFill>
                  <a:srgbClr val="00297C"/>
                </a:solidFill>
                <a:latin typeface="Arimo"/>
                <a:ea typeface="Arimo"/>
                <a:cs typeface="Arimo"/>
                <a:sym typeface="Arimo"/>
              </a:rPr>
              <a:t>Charged off borrowers are red flags for the bank as lender or creditor has written the account off as a loss, and the account is closed to future charges. Bank considered them as NPA (non performing assets).</a:t>
            </a:r>
            <a:endParaRPr/>
          </a:p>
          <a:p>
            <a:pPr indent="0" lvl="0" marL="0" marR="0" rtl="0" algn="l">
              <a:lnSpc>
                <a:spcPct val="140007"/>
              </a:lnSpc>
              <a:spcBef>
                <a:spcPts val="0"/>
              </a:spcBef>
              <a:spcAft>
                <a:spcPts val="0"/>
              </a:spcAft>
              <a:buNone/>
            </a:pPr>
            <a:r>
              <a:t/>
            </a:r>
            <a:endParaRPr b="0" i="0" sz="2817" u="none" cap="none" strike="noStrike">
              <a:solidFill>
                <a:srgbClr val="00297C"/>
              </a:solidFill>
              <a:latin typeface="Arimo"/>
              <a:ea typeface="Arimo"/>
              <a:cs typeface="Arimo"/>
              <a:sym typeface="Arimo"/>
            </a:endParaRPr>
          </a:p>
          <a:p>
            <a:pPr indent="0" lvl="0" marL="0" marR="0" rtl="0" algn="l">
              <a:lnSpc>
                <a:spcPct val="140007"/>
              </a:lnSpc>
              <a:spcBef>
                <a:spcPts val="0"/>
              </a:spcBef>
              <a:spcAft>
                <a:spcPts val="0"/>
              </a:spcAft>
              <a:buNone/>
            </a:pPr>
            <a:r>
              <a:t/>
            </a:r>
            <a:endParaRPr b="0" i="0" sz="2817" u="none" cap="none" strike="noStrike">
              <a:solidFill>
                <a:srgbClr val="00297C"/>
              </a:solidFill>
              <a:latin typeface="Arimo"/>
              <a:ea typeface="Arimo"/>
              <a:cs typeface="Arimo"/>
              <a:sym typeface="Arimo"/>
            </a:endParaRPr>
          </a:p>
          <a:p>
            <a:pPr indent="0" lvl="0" marL="0" marR="0" rtl="0" algn="l">
              <a:lnSpc>
                <a:spcPct val="140007"/>
              </a:lnSpc>
              <a:spcBef>
                <a:spcPts val="0"/>
              </a:spcBef>
              <a:spcAft>
                <a:spcPts val="0"/>
              </a:spcAft>
              <a:buNone/>
            </a:pPr>
            <a:r>
              <a:t/>
            </a:r>
            <a:endParaRPr b="0" i="0" sz="2817" u="none" cap="none" strike="noStrike">
              <a:solidFill>
                <a:srgbClr val="00297C"/>
              </a:solidFill>
              <a:latin typeface="Arimo"/>
              <a:ea typeface="Arimo"/>
              <a:cs typeface="Arimo"/>
              <a:sym typeface="Arimo"/>
            </a:endParaRPr>
          </a:p>
          <a:p>
            <a:pPr indent="0" lvl="0" marL="0" marR="0" rtl="0" algn="l">
              <a:lnSpc>
                <a:spcPct val="140007"/>
              </a:lnSpc>
              <a:spcBef>
                <a:spcPts val="0"/>
              </a:spcBef>
              <a:spcAft>
                <a:spcPts val="0"/>
              </a:spcAft>
              <a:buNone/>
            </a:pPr>
            <a:r>
              <a:t/>
            </a:r>
            <a:endParaRPr b="0" i="0" sz="2817" u="none" cap="none" strike="noStrike">
              <a:solidFill>
                <a:srgbClr val="00297C"/>
              </a:solidFill>
              <a:latin typeface="Arimo"/>
              <a:ea typeface="Arimo"/>
              <a:cs typeface="Arimo"/>
              <a:sym typeface="Arimo"/>
            </a:endParaRPr>
          </a:p>
          <a:p>
            <a:pPr indent="0" lvl="0" marL="0" marR="0" rtl="0" algn="l">
              <a:lnSpc>
                <a:spcPct val="140007"/>
              </a:lnSpc>
              <a:spcBef>
                <a:spcPts val="0"/>
              </a:spcBef>
              <a:spcAft>
                <a:spcPts val="0"/>
              </a:spcAft>
              <a:buNone/>
            </a:pPr>
            <a:r>
              <a:t/>
            </a:r>
            <a:endParaRPr b="0" i="0" sz="2817" u="none" cap="none" strike="noStrike">
              <a:solidFill>
                <a:srgbClr val="00297C"/>
              </a:solidFill>
              <a:latin typeface="Arimo"/>
              <a:ea typeface="Arimo"/>
              <a:cs typeface="Arimo"/>
              <a:sym typeface="Arim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9"/>
          <p:cNvSpPr/>
          <p:nvPr/>
        </p:nvSpPr>
        <p:spPr>
          <a:xfrm>
            <a:off x="11422830" y="4440101"/>
            <a:ext cx="11672940" cy="9965773"/>
          </a:xfrm>
          <a:custGeom>
            <a:rect b="b" l="l" r="r" t="t"/>
            <a:pathLst>
              <a:path extrusionOk="0" h="9965773" w="11672940">
                <a:moveTo>
                  <a:pt x="0" y="0"/>
                </a:moveTo>
                <a:lnTo>
                  <a:pt x="11672940" y="0"/>
                </a:lnTo>
                <a:lnTo>
                  <a:pt x="11672940" y="9965773"/>
                </a:lnTo>
                <a:lnTo>
                  <a:pt x="0" y="9965773"/>
                </a:lnTo>
                <a:lnTo>
                  <a:pt x="0" y="0"/>
                </a:lnTo>
                <a:close/>
              </a:path>
            </a:pathLst>
          </a:custGeom>
          <a:blipFill rotWithShape="1">
            <a:blip r:embed="rId3">
              <a:alphaModFix/>
            </a:blip>
            <a:stretch>
              <a:fillRect b="0" l="0" r="0" t="0"/>
            </a:stretch>
          </a:blipFill>
          <a:ln>
            <a:noFill/>
          </a:ln>
        </p:spPr>
      </p:sp>
      <p:sp>
        <p:nvSpPr>
          <p:cNvPr id="208" name="Google Shape;208;p9"/>
          <p:cNvSpPr/>
          <p:nvPr/>
        </p:nvSpPr>
        <p:spPr>
          <a:xfrm>
            <a:off x="-5836470" y="-4982886"/>
            <a:ext cx="11672940" cy="9965773"/>
          </a:xfrm>
          <a:custGeom>
            <a:rect b="b" l="l" r="r" t="t"/>
            <a:pathLst>
              <a:path extrusionOk="0" h="9965773" w="11672940">
                <a:moveTo>
                  <a:pt x="0" y="0"/>
                </a:moveTo>
                <a:lnTo>
                  <a:pt x="11672940" y="0"/>
                </a:lnTo>
                <a:lnTo>
                  <a:pt x="11672940" y="9965772"/>
                </a:lnTo>
                <a:lnTo>
                  <a:pt x="0" y="9965772"/>
                </a:lnTo>
                <a:lnTo>
                  <a:pt x="0" y="0"/>
                </a:lnTo>
                <a:close/>
              </a:path>
            </a:pathLst>
          </a:custGeom>
          <a:blipFill rotWithShape="1">
            <a:blip r:embed="rId3">
              <a:alphaModFix/>
            </a:blip>
            <a:stretch>
              <a:fillRect b="0" l="0" r="0" t="0"/>
            </a:stretch>
          </a:blipFill>
          <a:ln>
            <a:noFill/>
          </a:ln>
        </p:spPr>
      </p:sp>
      <p:grpSp>
        <p:nvGrpSpPr>
          <p:cNvPr id="209" name="Google Shape;209;p9"/>
          <p:cNvGrpSpPr/>
          <p:nvPr/>
        </p:nvGrpSpPr>
        <p:grpSpPr>
          <a:xfrm>
            <a:off x="213234" y="-6201"/>
            <a:ext cx="17876900" cy="1960296"/>
            <a:chOff x="0" y="-79657"/>
            <a:chExt cx="2683686" cy="294281"/>
          </a:xfrm>
        </p:grpSpPr>
        <p:sp>
          <p:nvSpPr>
            <p:cNvPr id="210" name="Google Shape;210;p9"/>
            <p:cNvSpPr/>
            <p:nvPr/>
          </p:nvSpPr>
          <p:spPr>
            <a:xfrm>
              <a:off x="0" y="0"/>
              <a:ext cx="2681379" cy="151406"/>
            </a:xfrm>
            <a:custGeom>
              <a:rect b="b" l="l" r="r" t="t"/>
              <a:pathLst>
                <a:path extrusionOk="0" h="151406" w="2681379">
                  <a:moveTo>
                    <a:pt x="0" y="0"/>
                  </a:moveTo>
                  <a:lnTo>
                    <a:pt x="2681379" y="0"/>
                  </a:lnTo>
                  <a:lnTo>
                    <a:pt x="2681379" y="151406"/>
                  </a:lnTo>
                  <a:lnTo>
                    <a:pt x="0" y="151406"/>
                  </a:lnTo>
                  <a:close/>
                </a:path>
              </a:pathLst>
            </a:custGeom>
            <a:solidFill>
              <a:srgbClr val="263F6B"/>
            </a:solidFill>
            <a:ln cap="sq" cmpd="sng" w="38100">
              <a:solidFill>
                <a:srgbClr val="FEFFFF"/>
              </a:solidFill>
              <a:prstDash val="solid"/>
              <a:miter lim="8000"/>
              <a:headEnd len="sm" w="sm" type="none"/>
              <a:tailEnd len="sm" w="sm" type="none"/>
            </a:ln>
          </p:spPr>
        </p:sp>
        <p:sp>
          <p:nvSpPr>
            <p:cNvPr id="211" name="Google Shape;211;p9"/>
            <p:cNvSpPr txBox="1"/>
            <p:nvPr/>
          </p:nvSpPr>
          <p:spPr>
            <a:xfrm>
              <a:off x="2307" y="-79657"/>
              <a:ext cx="2681379" cy="294281"/>
            </a:xfrm>
            <a:prstGeom prst="rect">
              <a:avLst/>
            </a:prstGeom>
            <a:noFill/>
            <a:ln>
              <a:noFill/>
            </a:ln>
          </p:spPr>
          <p:txBody>
            <a:bodyPr anchorCtr="0" anchor="ctr" bIns="139700" lIns="139700" spcFirstLastPara="1" rIns="139700" wrap="square" tIns="139700">
              <a:noAutofit/>
            </a:bodyPr>
            <a:lstStyle/>
            <a:p>
              <a:pPr indent="0" lvl="0" marL="0" marR="0" rtl="0" algn="ctr">
                <a:lnSpc>
                  <a:spcPct val="156998"/>
                </a:lnSpc>
                <a:spcBef>
                  <a:spcPts val="0"/>
                </a:spcBef>
                <a:spcAft>
                  <a:spcPts val="0"/>
                </a:spcAft>
                <a:buNone/>
              </a:pPr>
              <a:r>
                <a:rPr b="0" i="0" lang="en-US" sz="3565" u="none" cap="none" strike="noStrike">
                  <a:solidFill>
                    <a:srgbClr val="FDFBFB"/>
                  </a:solidFill>
                  <a:latin typeface="Arimo"/>
                  <a:ea typeface="Arimo"/>
                  <a:cs typeface="Arimo"/>
                  <a:sym typeface="Arimo"/>
                </a:rPr>
                <a:t>KPI 5 : HOME OWNERSHIP VS LAST PAYMENT DATE STATS</a:t>
              </a:r>
              <a:endParaRPr/>
            </a:p>
          </p:txBody>
        </p:sp>
      </p:grpSp>
      <p:sp>
        <p:nvSpPr>
          <p:cNvPr id="212" name="Google Shape;212;p9"/>
          <p:cNvSpPr/>
          <p:nvPr/>
        </p:nvSpPr>
        <p:spPr>
          <a:xfrm>
            <a:off x="449377" y="2687103"/>
            <a:ext cx="9595988" cy="6187577"/>
          </a:xfrm>
          <a:custGeom>
            <a:rect b="b" l="l" r="r" t="t"/>
            <a:pathLst>
              <a:path extrusionOk="0" h="6187577" w="9595988">
                <a:moveTo>
                  <a:pt x="0" y="0"/>
                </a:moveTo>
                <a:lnTo>
                  <a:pt x="9595988" y="0"/>
                </a:lnTo>
                <a:lnTo>
                  <a:pt x="9595988" y="6187577"/>
                </a:lnTo>
                <a:lnTo>
                  <a:pt x="0" y="6187577"/>
                </a:lnTo>
                <a:lnTo>
                  <a:pt x="0" y="0"/>
                </a:lnTo>
                <a:close/>
              </a:path>
            </a:pathLst>
          </a:custGeom>
          <a:blipFill rotWithShape="1">
            <a:blip r:embed="rId4">
              <a:alphaModFix/>
            </a:blip>
            <a:stretch>
              <a:fillRect b="0" l="0" r="0" t="0"/>
            </a:stretch>
          </a:blipFill>
          <a:ln>
            <a:noFill/>
          </a:ln>
        </p:spPr>
      </p:sp>
      <p:sp>
        <p:nvSpPr>
          <p:cNvPr id="213" name="Google Shape;213;p9"/>
          <p:cNvSpPr txBox="1"/>
          <p:nvPr/>
        </p:nvSpPr>
        <p:spPr>
          <a:xfrm>
            <a:off x="10305521" y="2418484"/>
            <a:ext cx="7769245" cy="8920036"/>
          </a:xfrm>
          <a:prstGeom prst="rect">
            <a:avLst/>
          </a:prstGeom>
          <a:noFill/>
          <a:ln>
            <a:noFill/>
          </a:ln>
        </p:spPr>
        <p:txBody>
          <a:bodyPr anchorCtr="0" anchor="t" bIns="0" lIns="0" spcFirstLastPara="1" rIns="0" wrap="square" tIns="0">
            <a:spAutoFit/>
          </a:bodyPr>
          <a:lstStyle/>
          <a:p>
            <a:pPr indent="0" lvl="0" marL="0" marR="0" rtl="0" algn="l">
              <a:lnSpc>
                <a:spcPct val="219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304148" lvl="1" marL="608297" marR="0" rtl="0" algn="l">
              <a:lnSpc>
                <a:spcPct val="140007"/>
              </a:lnSpc>
              <a:spcBef>
                <a:spcPts val="0"/>
              </a:spcBef>
              <a:spcAft>
                <a:spcPts val="0"/>
              </a:spcAft>
              <a:buClr>
                <a:srgbClr val="00297C"/>
              </a:buClr>
              <a:buSzPts val="2817"/>
              <a:buFont typeface="Arial"/>
              <a:buChar char="•"/>
            </a:pPr>
            <a:r>
              <a:rPr b="0" i="0" lang="en-US" sz="2817" u="none" cap="none" strike="noStrike">
                <a:solidFill>
                  <a:srgbClr val="00297C"/>
                </a:solidFill>
                <a:latin typeface="Arimo"/>
                <a:ea typeface="Arimo"/>
                <a:cs typeface="Arimo"/>
                <a:sym typeface="Arimo"/>
              </a:rPr>
              <a:t>This analysis can provide insights into the relationship between home ownership and payment punctuality, which can be used to tailor communication or support for homeowners based on their payment history</a:t>
            </a:r>
            <a:endParaRPr/>
          </a:p>
          <a:p>
            <a:pPr indent="0" lvl="0" marL="0" marR="0" rtl="0" algn="l">
              <a:lnSpc>
                <a:spcPct val="140007"/>
              </a:lnSpc>
              <a:spcBef>
                <a:spcPts val="0"/>
              </a:spcBef>
              <a:spcAft>
                <a:spcPts val="0"/>
              </a:spcAft>
              <a:buNone/>
            </a:pPr>
            <a:r>
              <a:t/>
            </a:r>
            <a:endParaRPr b="0" i="0" sz="2817" u="none" cap="none" strike="noStrike">
              <a:solidFill>
                <a:srgbClr val="00297C"/>
              </a:solidFill>
              <a:latin typeface="Arimo"/>
              <a:ea typeface="Arimo"/>
              <a:cs typeface="Arimo"/>
              <a:sym typeface="Arimo"/>
            </a:endParaRPr>
          </a:p>
          <a:p>
            <a:pPr indent="-304148" lvl="1" marL="608297" marR="0" rtl="0" algn="l">
              <a:lnSpc>
                <a:spcPct val="140007"/>
              </a:lnSpc>
              <a:spcBef>
                <a:spcPts val="0"/>
              </a:spcBef>
              <a:spcAft>
                <a:spcPts val="0"/>
              </a:spcAft>
              <a:buClr>
                <a:srgbClr val="00297C"/>
              </a:buClr>
              <a:buSzPts val="2817"/>
              <a:buFont typeface="Arial"/>
              <a:buChar char="•"/>
            </a:pPr>
            <a:r>
              <a:rPr b="0" i="0" lang="en-US" sz="2817" u="none" cap="none" strike="noStrike">
                <a:solidFill>
                  <a:srgbClr val="00297C"/>
                </a:solidFill>
                <a:latin typeface="Arimo"/>
                <a:ea typeface="Arimo"/>
                <a:cs typeface="Arimo"/>
                <a:sym typeface="Arimo"/>
              </a:rPr>
              <a:t>By analysing, we can say that year 2013 has highest total payment received by the bank during their timestamp.</a:t>
            </a:r>
            <a:endParaRPr/>
          </a:p>
          <a:p>
            <a:pPr indent="0" lvl="0" marL="0" marR="0" rtl="0" algn="l">
              <a:lnSpc>
                <a:spcPct val="140007"/>
              </a:lnSpc>
              <a:spcBef>
                <a:spcPts val="0"/>
              </a:spcBef>
              <a:spcAft>
                <a:spcPts val="0"/>
              </a:spcAft>
              <a:buNone/>
            </a:pPr>
            <a:r>
              <a:t/>
            </a:r>
            <a:endParaRPr b="0" i="0" sz="2817" u="none" cap="none" strike="noStrike">
              <a:solidFill>
                <a:srgbClr val="00297C"/>
              </a:solidFill>
              <a:latin typeface="Arimo"/>
              <a:ea typeface="Arimo"/>
              <a:cs typeface="Arimo"/>
              <a:sym typeface="Arimo"/>
            </a:endParaRPr>
          </a:p>
          <a:p>
            <a:pPr indent="0" lvl="0" marL="0" marR="0" rtl="0" algn="l">
              <a:lnSpc>
                <a:spcPct val="140007"/>
              </a:lnSpc>
              <a:spcBef>
                <a:spcPts val="0"/>
              </a:spcBef>
              <a:spcAft>
                <a:spcPts val="0"/>
              </a:spcAft>
              <a:buNone/>
            </a:pPr>
            <a:r>
              <a:t/>
            </a:r>
            <a:endParaRPr b="0" i="0" sz="2817" u="none" cap="none" strike="noStrike">
              <a:solidFill>
                <a:srgbClr val="00297C"/>
              </a:solidFill>
              <a:latin typeface="Arimo"/>
              <a:ea typeface="Arimo"/>
              <a:cs typeface="Arimo"/>
              <a:sym typeface="Arimo"/>
            </a:endParaRPr>
          </a:p>
          <a:p>
            <a:pPr indent="0" lvl="0" marL="0" marR="0" rtl="0" algn="l">
              <a:lnSpc>
                <a:spcPct val="140007"/>
              </a:lnSpc>
              <a:spcBef>
                <a:spcPts val="0"/>
              </a:spcBef>
              <a:spcAft>
                <a:spcPts val="0"/>
              </a:spcAft>
              <a:buNone/>
            </a:pPr>
            <a:r>
              <a:t/>
            </a:r>
            <a:endParaRPr b="0" i="0" sz="2817" u="none" cap="none" strike="noStrike">
              <a:solidFill>
                <a:srgbClr val="00297C"/>
              </a:solidFill>
              <a:latin typeface="Arimo"/>
              <a:ea typeface="Arimo"/>
              <a:cs typeface="Arimo"/>
              <a:sym typeface="Arimo"/>
            </a:endParaRPr>
          </a:p>
          <a:p>
            <a:pPr indent="0" lvl="0" marL="0" marR="0" rtl="0" algn="l">
              <a:lnSpc>
                <a:spcPct val="140007"/>
              </a:lnSpc>
              <a:spcBef>
                <a:spcPts val="0"/>
              </a:spcBef>
              <a:spcAft>
                <a:spcPts val="0"/>
              </a:spcAft>
              <a:buNone/>
            </a:pPr>
            <a:r>
              <a:t/>
            </a:r>
            <a:endParaRPr b="0" i="0" sz="2817" u="none" cap="none" strike="noStrike">
              <a:solidFill>
                <a:srgbClr val="00297C"/>
              </a:solidFill>
              <a:latin typeface="Arimo"/>
              <a:ea typeface="Arimo"/>
              <a:cs typeface="Arimo"/>
              <a:sym typeface="Arimo"/>
            </a:endParaRPr>
          </a:p>
          <a:p>
            <a:pPr indent="0" lvl="0" marL="0" marR="0" rtl="0" algn="l">
              <a:lnSpc>
                <a:spcPct val="140007"/>
              </a:lnSpc>
              <a:spcBef>
                <a:spcPts val="0"/>
              </a:spcBef>
              <a:spcAft>
                <a:spcPts val="0"/>
              </a:spcAft>
              <a:buNone/>
            </a:pPr>
            <a:r>
              <a:t/>
            </a:r>
            <a:endParaRPr b="0" i="0" sz="2817" u="none" cap="none" strike="noStrike">
              <a:solidFill>
                <a:srgbClr val="00297C"/>
              </a:solidFill>
              <a:latin typeface="Arimo"/>
              <a:ea typeface="Arimo"/>
              <a:cs typeface="Arimo"/>
              <a:sym typeface="Arimo"/>
            </a:endParaRPr>
          </a:p>
          <a:p>
            <a:pPr indent="0" lvl="0" marL="0" marR="0" rtl="0" algn="l">
              <a:lnSpc>
                <a:spcPct val="140007"/>
              </a:lnSpc>
              <a:spcBef>
                <a:spcPts val="0"/>
              </a:spcBef>
              <a:spcAft>
                <a:spcPts val="0"/>
              </a:spcAft>
              <a:buNone/>
            </a:pPr>
            <a:r>
              <a:t/>
            </a:r>
            <a:endParaRPr b="0" i="0" sz="2817" u="none" cap="none" strike="noStrike">
              <a:solidFill>
                <a:srgbClr val="00297C"/>
              </a:solidFill>
              <a:latin typeface="Arimo"/>
              <a:ea typeface="Arimo"/>
              <a:cs typeface="Arimo"/>
              <a:sym typeface="Arimo"/>
            </a:endParaRPr>
          </a:p>
          <a:p>
            <a:pPr indent="0" lvl="0" marL="0" marR="0" rtl="0" algn="l">
              <a:lnSpc>
                <a:spcPct val="140007"/>
              </a:lnSpc>
              <a:spcBef>
                <a:spcPts val="0"/>
              </a:spcBef>
              <a:spcAft>
                <a:spcPts val="0"/>
              </a:spcAft>
              <a:buNone/>
            </a:pPr>
            <a:r>
              <a:t/>
            </a:r>
            <a:endParaRPr b="0" i="0" sz="2817" u="none" cap="none" strike="noStrike">
              <a:solidFill>
                <a:srgbClr val="00297C"/>
              </a:solidFill>
              <a:latin typeface="Arimo"/>
              <a:ea typeface="Arimo"/>
              <a:cs typeface="Arimo"/>
              <a:sym typeface="Arimo"/>
            </a:endParaRPr>
          </a:p>
          <a:p>
            <a:pPr indent="0" lvl="0" marL="0" marR="0" rtl="0" algn="l">
              <a:lnSpc>
                <a:spcPct val="140007"/>
              </a:lnSpc>
              <a:spcBef>
                <a:spcPts val="0"/>
              </a:spcBef>
              <a:spcAft>
                <a:spcPts val="0"/>
              </a:spcAft>
              <a:buNone/>
            </a:pPr>
            <a:r>
              <a:t/>
            </a:r>
            <a:endParaRPr b="0" i="0" sz="2817" u="none" cap="none" strike="noStrike">
              <a:solidFill>
                <a:srgbClr val="00297C"/>
              </a:solidFill>
              <a:latin typeface="Arimo"/>
              <a:ea typeface="Arimo"/>
              <a:cs typeface="Arimo"/>
              <a:sym typeface="Arim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998" l="0" r="0" t="-1998"/>
            </a:stretch>
          </a:blipFill>
          <a:ln>
            <a:noFill/>
          </a:ln>
        </p:spPr>
      </p:sp>
      <p:sp>
        <p:nvSpPr>
          <p:cNvPr id="219" name="Google Shape;219;p10"/>
          <p:cNvSpPr/>
          <p:nvPr/>
        </p:nvSpPr>
        <p:spPr>
          <a:xfrm>
            <a:off x="-4282971" y="5143500"/>
            <a:ext cx="11672940" cy="9965773"/>
          </a:xfrm>
          <a:custGeom>
            <a:rect b="b" l="l" r="r" t="t"/>
            <a:pathLst>
              <a:path extrusionOk="0" h="9965773" w="11672940">
                <a:moveTo>
                  <a:pt x="0" y="0"/>
                </a:moveTo>
                <a:lnTo>
                  <a:pt x="11672940" y="0"/>
                </a:lnTo>
                <a:lnTo>
                  <a:pt x="11672940" y="9965773"/>
                </a:lnTo>
                <a:lnTo>
                  <a:pt x="0" y="9965773"/>
                </a:lnTo>
                <a:lnTo>
                  <a:pt x="0" y="0"/>
                </a:lnTo>
                <a:close/>
              </a:path>
            </a:pathLst>
          </a:custGeom>
          <a:blipFill rotWithShape="1">
            <a:blip r:embed="rId4">
              <a:alphaModFix/>
            </a:blip>
            <a:stretch>
              <a:fillRect b="0" l="0" r="0" t="0"/>
            </a:stretch>
          </a:blipFill>
          <a:ln>
            <a:noFill/>
          </a:ln>
        </p:spPr>
      </p:sp>
      <p:grpSp>
        <p:nvGrpSpPr>
          <p:cNvPr id="220" name="Google Shape;220;p10"/>
          <p:cNvGrpSpPr/>
          <p:nvPr/>
        </p:nvGrpSpPr>
        <p:grpSpPr>
          <a:xfrm>
            <a:off x="4863825" y="0"/>
            <a:ext cx="8036458" cy="1801672"/>
            <a:chOff x="0" y="0"/>
            <a:chExt cx="1206436" cy="270468"/>
          </a:xfrm>
        </p:grpSpPr>
        <p:sp>
          <p:nvSpPr>
            <p:cNvPr id="221" name="Google Shape;221;p10"/>
            <p:cNvSpPr/>
            <p:nvPr/>
          </p:nvSpPr>
          <p:spPr>
            <a:xfrm>
              <a:off x="0" y="0"/>
              <a:ext cx="1204488" cy="213318"/>
            </a:xfrm>
            <a:custGeom>
              <a:rect b="b" l="l" r="r" t="t"/>
              <a:pathLst>
                <a:path extrusionOk="0" h="213318" w="1204488">
                  <a:moveTo>
                    <a:pt x="0" y="0"/>
                  </a:moveTo>
                  <a:lnTo>
                    <a:pt x="1204488" y="0"/>
                  </a:lnTo>
                  <a:lnTo>
                    <a:pt x="1204488" y="213318"/>
                  </a:lnTo>
                  <a:lnTo>
                    <a:pt x="0" y="213318"/>
                  </a:lnTo>
                  <a:close/>
                </a:path>
              </a:pathLst>
            </a:custGeom>
            <a:solidFill>
              <a:srgbClr val="213559"/>
            </a:solidFill>
            <a:ln>
              <a:noFill/>
            </a:ln>
          </p:spPr>
        </p:sp>
        <p:sp>
          <p:nvSpPr>
            <p:cNvPr id="222" name="Google Shape;222;p10"/>
            <p:cNvSpPr txBox="1"/>
            <p:nvPr/>
          </p:nvSpPr>
          <p:spPr>
            <a:xfrm>
              <a:off x="1948" y="0"/>
              <a:ext cx="1204488" cy="270468"/>
            </a:xfrm>
            <a:prstGeom prst="rect">
              <a:avLst/>
            </a:prstGeom>
            <a:noFill/>
            <a:ln>
              <a:noFill/>
            </a:ln>
          </p:spPr>
          <p:txBody>
            <a:bodyPr anchorCtr="0" anchor="ctr" bIns="0" lIns="0" spcFirstLastPara="1" rIns="0" wrap="square" tIns="0">
              <a:noAutofit/>
            </a:bodyPr>
            <a:lstStyle/>
            <a:p>
              <a:pPr indent="0" lvl="0" marL="0" marR="0" rtl="0" algn="ctr">
                <a:lnSpc>
                  <a:spcPct val="137972"/>
                </a:lnSpc>
                <a:spcBef>
                  <a:spcPts val="0"/>
                </a:spcBef>
                <a:spcAft>
                  <a:spcPts val="0"/>
                </a:spcAft>
                <a:buNone/>
              </a:pPr>
              <a:r>
                <a:rPr b="1" i="0" lang="en-US" sz="3600" u="none" cap="none" strike="noStrike">
                  <a:solidFill>
                    <a:srgbClr val="FDFBFB"/>
                  </a:solidFill>
                  <a:latin typeface="League Spartan"/>
                  <a:ea typeface="League Spartan"/>
                  <a:cs typeface="League Spartan"/>
                  <a:sym typeface="League Spartan"/>
                </a:rPr>
                <a:t>DASHBOARD IN EXCEL</a:t>
              </a:r>
              <a:endParaRPr/>
            </a:p>
            <a:p>
              <a:pPr indent="0" lvl="0" marL="0" marR="0" rtl="0" algn="ctr">
                <a:lnSpc>
                  <a:spcPct val="137972"/>
                </a:lnSpc>
                <a:spcBef>
                  <a:spcPts val="0"/>
                </a:spcBef>
                <a:spcAft>
                  <a:spcPts val="0"/>
                </a:spcAft>
                <a:buNone/>
              </a:pPr>
              <a:r>
                <a:t/>
              </a:r>
              <a:endParaRPr b="1" i="0" sz="3600" u="none" cap="none" strike="noStrike">
                <a:solidFill>
                  <a:srgbClr val="FDFBFB"/>
                </a:solidFill>
                <a:latin typeface="League Spartan"/>
                <a:ea typeface="League Spartan"/>
                <a:cs typeface="League Spartan"/>
                <a:sym typeface="League Spartan"/>
              </a:endParaRPr>
            </a:p>
          </p:txBody>
        </p:sp>
      </p:grpSp>
      <p:sp>
        <p:nvSpPr>
          <p:cNvPr id="223" name="Google Shape;223;p10"/>
          <p:cNvSpPr/>
          <p:nvPr/>
        </p:nvSpPr>
        <p:spPr>
          <a:xfrm>
            <a:off x="727253" y="1028700"/>
            <a:ext cx="16833494" cy="8676263"/>
          </a:xfrm>
          <a:custGeom>
            <a:rect b="b" l="l" r="r" t="t"/>
            <a:pathLst>
              <a:path extrusionOk="0" h="8676263" w="16833494">
                <a:moveTo>
                  <a:pt x="0" y="0"/>
                </a:moveTo>
                <a:lnTo>
                  <a:pt x="16833494" y="0"/>
                </a:lnTo>
                <a:lnTo>
                  <a:pt x="16833494" y="8676263"/>
                </a:lnTo>
                <a:lnTo>
                  <a:pt x="0" y="8676263"/>
                </a:lnTo>
                <a:lnTo>
                  <a:pt x="0" y="0"/>
                </a:lnTo>
                <a:close/>
              </a:path>
            </a:pathLst>
          </a:custGeom>
          <a:blipFill rotWithShape="1">
            <a:blip r:embed="rId5">
              <a:alphaModFix/>
            </a:blip>
            <a:stretch>
              <a:fillRect b="0" l="0" r="0" t="0"/>
            </a:stretch>
          </a:blipFill>
          <a:ln>
            <a:noFill/>
          </a:ln>
        </p:spPr>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